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4"/>
  </p:notesMasterIdLst>
  <p:handoutMasterIdLst>
    <p:handoutMasterId r:id="rId35"/>
  </p:handoutMasterIdLst>
  <p:sldIdLst>
    <p:sldId id="256" r:id="rId5"/>
    <p:sldId id="259" r:id="rId6"/>
    <p:sldId id="269" r:id="rId7"/>
    <p:sldId id="260" r:id="rId8"/>
    <p:sldId id="274" r:id="rId9"/>
    <p:sldId id="281" r:id="rId10"/>
    <p:sldId id="291" r:id="rId11"/>
    <p:sldId id="282" r:id="rId12"/>
    <p:sldId id="283" r:id="rId13"/>
    <p:sldId id="284" r:id="rId14"/>
    <p:sldId id="285" r:id="rId15"/>
    <p:sldId id="286" r:id="rId16"/>
    <p:sldId id="287" r:id="rId17"/>
    <p:sldId id="288" r:id="rId18"/>
    <p:sldId id="289" r:id="rId19"/>
    <p:sldId id="293" r:id="rId20"/>
    <p:sldId id="292" r:id="rId21"/>
    <p:sldId id="294" r:id="rId22"/>
    <p:sldId id="295" r:id="rId23"/>
    <p:sldId id="290" r:id="rId24"/>
    <p:sldId id="297" r:id="rId25"/>
    <p:sldId id="298" r:id="rId26"/>
    <p:sldId id="299" r:id="rId27"/>
    <p:sldId id="300" r:id="rId28"/>
    <p:sldId id="301" r:id="rId29"/>
    <p:sldId id="296" r:id="rId30"/>
    <p:sldId id="302" r:id="rId31"/>
    <p:sldId id="303" r:id="rId32"/>
    <p:sldId id="304" r:id="rId33"/>
  </p:sldIdLst>
  <p:sldSz cx="9144000" cy="6858000" type="screen4x3"/>
  <p:notesSz cx="9928225" cy="6797675"/>
  <p:custDataLst>
    <p:tags r:id="rId3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585"/>
    <a:srgbClr val="E9EDF4"/>
    <a:srgbClr val="FFFFFF"/>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71" autoAdjust="0"/>
    <p:restoredTop sz="94165" autoAdjust="0"/>
  </p:normalViewPr>
  <p:slideViewPr>
    <p:cSldViewPr>
      <p:cViewPr varScale="1">
        <p:scale>
          <a:sx n="74" d="100"/>
          <a:sy n="74" d="100"/>
        </p:scale>
        <p:origin x="1452"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10/08/2018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8/10/2018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529067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063170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407264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362943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561311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061127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517602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267920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856370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4058417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4630316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3268009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1182815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444273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4103756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38204898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493326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97221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3899038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15665452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2395265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98396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61999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078652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13439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2065964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7382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6811478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5.xml"/><Relationship Id="rId3" Type="http://schemas.openxmlformats.org/officeDocument/2006/relationships/slide" Target="../slides/slide2.xml"/><Relationship Id="rId7" Type="http://schemas.openxmlformats.org/officeDocument/2006/relationships/image" Target="../media/image2.jpeg"/><Relationship Id="rId2" Type="http://schemas.openxmlformats.org/officeDocument/2006/relationships/slide" Target="../slides/slide6.xml"/><Relationship Id="rId1" Type="http://schemas.openxmlformats.org/officeDocument/2006/relationships/slideMaster" Target="../slideMasters/slideMaster1.xml"/><Relationship Id="rId6" Type="http://schemas.openxmlformats.org/officeDocument/2006/relationships/slide" Target="../slides/slide29.xml"/><Relationship Id="rId5" Type="http://schemas.openxmlformats.org/officeDocument/2006/relationships/slide" Target="../slides/slide14.xml"/><Relationship Id="rId4" Type="http://schemas.openxmlformats.org/officeDocument/2006/relationships/slide" Target="../slides/slide10.xml"/><Relationship Id="rId9" Type="http://schemas.openxmlformats.org/officeDocument/2006/relationships/slide" Target="../slides/slide2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7742094"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847466" y="620688"/>
            <a:ext cx="1152127"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1.1</a:t>
            </a:r>
            <a:r>
              <a:rPr lang="en-GB" sz="1100" b="1" baseline="0" dirty="0" smtClean="0">
                <a:latin typeface="Arial" panose="020B0604020202020204" pitchFamily="34" charset="0"/>
                <a:cs typeface="Arial" panose="020B0604020202020204" pitchFamily="34" charset="0"/>
              </a:rPr>
              <a:t> – Feasibility Study</a:t>
            </a:r>
            <a:endParaRPr lang="en-GB" sz="11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107504"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Scenario</a:t>
            </a:r>
            <a:endParaRPr lang="en-GB" sz="11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042120" y="620688"/>
            <a:ext cx="140114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1" dirty="0" smtClean="0">
                <a:latin typeface="Arial" panose="020B0604020202020204" pitchFamily="34" charset="0"/>
                <a:cs typeface="Arial" panose="020B0604020202020204" pitchFamily="34" charset="0"/>
              </a:rPr>
              <a:t>1.2 – Requirements Engineering</a:t>
            </a:r>
            <a:endParaRPr lang="en-GB" sz="1100" b="1" dirty="0">
              <a:latin typeface="Arial" panose="020B0604020202020204" pitchFamily="34" charset="0"/>
              <a:cs typeface="Arial" panose="020B0604020202020204" pitchFamily="34" charset="0"/>
            </a:endParaRPr>
          </a:p>
        </p:txBody>
      </p:sp>
      <p:sp>
        <p:nvSpPr>
          <p:cNvPr id="11" name="Round Same Side Corner Rectangle 10">
            <a:hlinkClick r:id="rId5" action="ppaction://hlinksldjump"/>
          </p:cNvPr>
          <p:cNvSpPr/>
          <p:nvPr/>
        </p:nvSpPr>
        <p:spPr>
          <a:xfrm>
            <a:off x="3485787" y="620688"/>
            <a:ext cx="100811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1.3 - Visualisation</a:t>
            </a:r>
            <a:endParaRPr lang="en-GB" sz="1100" b="1" dirty="0">
              <a:latin typeface="Arial" panose="020B0604020202020204" pitchFamily="34" charset="0"/>
              <a:cs typeface="Arial" panose="020B0604020202020204" pitchFamily="34" charset="0"/>
            </a:endParaRPr>
          </a:p>
        </p:txBody>
      </p:sp>
      <p:sp>
        <p:nvSpPr>
          <p:cNvPr id="14" name="Round Same Side Corner Rectangle 13">
            <a:hlinkClick r:id="rId6" action="ppaction://hlinksldjump"/>
          </p:cNvPr>
          <p:cNvSpPr/>
          <p:nvPr userDrawn="1"/>
        </p:nvSpPr>
        <p:spPr>
          <a:xfrm>
            <a:off x="6876256"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pic>
        <p:nvPicPr>
          <p:cNvPr id="9" name="Picture 8"/>
          <p:cNvPicPr/>
          <p:nvPr userDrawn="1"/>
        </p:nvPicPr>
        <p:blipFill>
          <a:blip r:embed="rId7" cstate="print">
            <a:extLst>
              <a:ext uri="{28A0092B-C50C-407E-A947-70E740481C1C}">
                <a14:useLocalDpi xmlns:a14="http://schemas.microsoft.com/office/drawing/2010/main" val="0"/>
              </a:ext>
            </a:extLst>
          </a:blip>
          <a:stretch>
            <a:fillRect/>
          </a:stretch>
        </p:blipFill>
        <p:spPr>
          <a:xfrm>
            <a:off x="7939883" y="44624"/>
            <a:ext cx="1168621" cy="918738"/>
          </a:xfrm>
          <a:prstGeom prst="rect">
            <a:avLst/>
          </a:prstGeom>
        </p:spPr>
      </p:pic>
      <p:sp>
        <p:nvSpPr>
          <p:cNvPr id="10" name="Round Same Side Corner Rectangle 9">
            <a:hlinkClick r:id="rId8" action="ppaction://hlinksldjump"/>
          </p:cNvPr>
          <p:cNvSpPr/>
          <p:nvPr userDrawn="1"/>
        </p:nvSpPr>
        <p:spPr>
          <a:xfrm>
            <a:off x="4536426" y="620688"/>
            <a:ext cx="117465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1.4 – Life Cycle Development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9" action="ppaction://hlinksldjump"/>
          </p:cNvPr>
          <p:cNvSpPr/>
          <p:nvPr userDrawn="1"/>
        </p:nvSpPr>
        <p:spPr>
          <a:xfrm>
            <a:off x="5753607" y="620688"/>
            <a:ext cx="1080120" cy="357190"/>
          </a:xfrm>
          <a:prstGeom prst="round2SameRect">
            <a:avLst/>
          </a:prstGeom>
          <a:gradFill>
            <a:gsLst>
              <a:gs pos="0">
                <a:srgbClr val="C00000"/>
              </a:gs>
              <a:gs pos="47000">
                <a:srgbClr val="FF0000"/>
              </a:gs>
              <a:gs pos="100000">
                <a:srgbClr val="FF8585"/>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GB" sz="1100" b="1" dirty="0" smtClean="0">
                <a:latin typeface="Arial" panose="020B0604020202020204" pitchFamily="34" charset="0"/>
                <a:cs typeface="Arial" panose="020B0604020202020204" pitchFamily="34" charset="0"/>
              </a:rPr>
              <a:t>1.5 – Life Cycle</a:t>
            </a:r>
            <a:r>
              <a:rPr lang="en-GB" sz="1100" b="1" baseline="0" dirty="0" smtClean="0">
                <a:latin typeface="Arial" panose="020B0604020202020204" pitchFamily="34" charset="0"/>
                <a:cs typeface="Arial" panose="020B0604020202020204" pitchFamily="34" charset="0"/>
              </a:rPr>
              <a:t> Models</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70266" y="983578"/>
            <a:ext cx="8966229"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Resources/M1.1%20-%20Iterative%20and%20Incremental.mp4" TargetMode="External"/><Relationship Id="rId4" Type="http://schemas.openxmlformats.org/officeDocument/2006/relationships/hyperlink" Target="Resources/M1.1%20-%20Spiral%20Process.mp4"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Resources/M1.1%20-%20System%20development%20methodology.mp4"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Resources/M1.1%20-%20System%20development%20methodology.mp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877272"/>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11.1 -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Understanding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Role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of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Systems Analysis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and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Design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Relation </a:t>
            </a:r>
            <a:r>
              <a:rPr lang="en-US"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 the </a:t>
            </a:r>
            <a:r>
              <a:rPr lang="en-US" sz="2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Systems Development Lifecycle</a:t>
            </a:r>
            <a:endParaRPr lang="en-GB" sz="1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060847"/>
            <a:ext cx="8496944" cy="2868673"/>
          </a:xfrm>
          <a:prstGeom prst="rect">
            <a:avLst/>
          </a:prstGeom>
        </p:spPr>
      </p:pic>
      <p:sp>
        <p:nvSpPr>
          <p:cNvPr id="6" name="TextBox 5"/>
          <p:cNvSpPr txBox="1"/>
          <p:nvPr/>
        </p:nvSpPr>
        <p:spPr>
          <a:xfrm>
            <a:off x="1880666" y="332656"/>
            <a:ext cx="6723781" cy="1492716"/>
          </a:xfrm>
          <a:prstGeom prst="rect">
            <a:avLst/>
          </a:prstGeom>
          <a:noFill/>
        </p:spPr>
        <p:txBody>
          <a:bodyPr wrap="square" rtlCol="0">
            <a:spAutoFit/>
          </a:bodyPr>
          <a:lstStyle/>
          <a:p>
            <a:pPr algn="r"/>
            <a:r>
              <a:rPr lang="en-GB" sz="3100" dirty="0" smtClean="0"/>
              <a:t> </a:t>
            </a:r>
            <a:r>
              <a:rPr lang="en-GB" sz="3100" dirty="0"/>
              <a:t>Cambridge </a:t>
            </a:r>
            <a:r>
              <a:rPr lang="en-GB" sz="3100" b="1" dirty="0" smtClean="0"/>
              <a:t>TECHNICALS- LEVEL </a:t>
            </a:r>
            <a:r>
              <a:rPr lang="en-GB" sz="3100" b="1" dirty="0"/>
              <a:t>3 </a:t>
            </a:r>
            <a:endParaRPr lang="en-GB" sz="3100" b="1" dirty="0" smtClean="0"/>
          </a:p>
          <a:p>
            <a:pPr algn="r"/>
            <a:r>
              <a:rPr lang="en-US" sz="2800" b="1" dirty="0"/>
              <a:t>Unit 11 - Systems Analysis and Design</a:t>
            </a:r>
            <a:endParaRPr lang="en-GB" sz="2800" b="1" dirty="0" smtClean="0"/>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pic>
        <p:nvPicPr>
          <p:cNvPr id="8" name="Picture 7"/>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557139" cy="156966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7002844" cy="568309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730" b="1" dirty="0" smtClean="0">
                <a:solidFill>
                  <a:srgbClr val="FF0000"/>
                </a:solidFill>
              </a:rPr>
              <a:t>Requirements </a:t>
            </a:r>
            <a:r>
              <a:rPr lang="en-US" sz="1730" b="1" dirty="0">
                <a:solidFill>
                  <a:srgbClr val="FF0000"/>
                </a:solidFill>
              </a:rPr>
              <a:t>engineering </a:t>
            </a:r>
            <a:r>
              <a:rPr lang="en-US" sz="1730" dirty="0"/>
              <a:t>(i.e. business and user) - </a:t>
            </a:r>
            <a:r>
              <a:rPr lang="en-US" sz="1730" dirty="0" smtClean="0"/>
              <a:t>This </a:t>
            </a:r>
            <a:r>
              <a:rPr lang="en-US" sz="1730" dirty="0"/>
              <a:t>is a process of collecting factual data, understand the processes involved, identifying problems and recommending feasible suggestions for improving the system functioning. This involves studying the business processes, gathering </a:t>
            </a:r>
            <a:r>
              <a:rPr lang="en-US" sz="1730" dirty="0" smtClean="0"/>
              <a:t>operational, business and user data</a:t>
            </a:r>
            <a:r>
              <a:rPr lang="en-US" sz="1730" dirty="0"/>
              <a:t>, understand the information flow, finding out bottlenecks and evolving solutions for overcoming the weaknesses of the system so as to achieve the organizational goals. System Analysis also includes subdividing of complex process involving the entire system, identification of data store and manual processes.</a:t>
            </a:r>
          </a:p>
          <a:p>
            <a:pPr marL="285750" indent="-285750">
              <a:buClr>
                <a:srgbClr val="C00000"/>
              </a:buClr>
              <a:buSzPct val="80000"/>
              <a:buFont typeface="Arial" panose="020B0604020202020204" pitchFamily="34" charset="0"/>
              <a:buChar char="►"/>
            </a:pPr>
            <a:r>
              <a:rPr lang="en-US" sz="1730" dirty="0"/>
              <a:t>The Requirement Engineering </a:t>
            </a:r>
            <a:r>
              <a:rPr lang="en-US" sz="1730" dirty="0" smtClean="0"/>
              <a:t>is used </a:t>
            </a:r>
            <a:r>
              <a:rPr lang="en-US" sz="1730" dirty="0"/>
              <a:t>to translate the imprecise, incomplete needs and wishes of the potential users of </a:t>
            </a:r>
            <a:r>
              <a:rPr lang="en-US" sz="1730" dirty="0" smtClean="0"/>
              <a:t>the system </a:t>
            </a:r>
            <a:r>
              <a:rPr lang="en-US" sz="1730" dirty="0"/>
              <a:t>into complete, precise and formal specifications. The specifications act as the contract between the </a:t>
            </a:r>
            <a:r>
              <a:rPr lang="en-US" sz="1730" dirty="0" smtClean="0"/>
              <a:t>system </a:t>
            </a:r>
            <a:r>
              <a:rPr lang="en-US" sz="1730" dirty="0"/>
              <a:t>users and the </a:t>
            </a:r>
            <a:r>
              <a:rPr lang="en-US" sz="1730" dirty="0" smtClean="0"/>
              <a:t>business. </a:t>
            </a:r>
            <a:r>
              <a:rPr lang="en-US" sz="1730" dirty="0"/>
              <a:t>Therefore the importance of Requirement Engineering is enormous to develop effective </a:t>
            </a:r>
            <a:r>
              <a:rPr lang="en-US" sz="1730" dirty="0" smtClean="0"/>
              <a:t>solutions </a:t>
            </a:r>
            <a:r>
              <a:rPr lang="en-US" sz="1730" dirty="0"/>
              <a:t>and in reducing </a:t>
            </a:r>
            <a:r>
              <a:rPr lang="en-US" sz="1730" dirty="0" smtClean="0"/>
              <a:t>system usage errors. </a:t>
            </a:r>
          </a:p>
          <a:p>
            <a:pPr marL="285750" indent="-285750">
              <a:buClr>
                <a:srgbClr val="C00000"/>
              </a:buClr>
              <a:buSzPct val="80000"/>
              <a:buFont typeface="Arial" panose="020B0604020202020204" pitchFamily="34" charset="0"/>
              <a:buChar char="►"/>
            </a:pPr>
            <a:r>
              <a:rPr lang="en-US" sz="1730" dirty="0" smtClean="0"/>
              <a:t>It </a:t>
            </a:r>
            <a:r>
              <a:rPr lang="en-US" sz="1730" dirty="0"/>
              <a:t>attempts to give birth to a new efficient system that satisfies the current needs of the user and has scope for future growth within the </a:t>
            </a:r>
            <a:r>
              <a:rPr lang="en-US" sz="1730" dirty="0" smtClean="0"/>
              <a:t>business constraints</a:t>
            </a:r>
            <a:r>
              <a:rPr lang="en-US" sz="1730" dirty="0"/>
              <a:t>. The result of this process is a logical system design</a:t>
            </a:r>
            <a:r>
              <a:rPr lang="en-US" sz="1730" dirty="0" smtClean="0"/>
              <a:t>.</a:t>
            </a:r>
            <a:endParaRPr lang="en-US" sz="173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5" name="Picture 4"/>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3871284721"/>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472267"/>
          </a:xfrm>
          <a:prstGeom prst="rect">
            <a:avLst/>
          </a:prstGeom>
        </p:spPr>
        <p:txBody>
          <a:bodyPr wrap="square">
            <a:spAutoFit/>
          </a:bodyPr>
          <a:lstStyle/>
          <a:p>
            <a:pPr marL="439738" indent="-427038">
              <a:buClr>
                <a:srgbClr val="C00000"/>
              </a:buClr>
              <a:buSzPct val="80000"/>
              <a:buFont typeface="Arial" panose="020B0604020202020204" pitchFamily="34" charset="0"/>
              <a:buChar char="►"/>
            </a:pPr>
            <a:r>
              <a:rPr lang="en-US" sz="1840" dirty="0" smtClean="0"/>
              <a:t>The four important stages of Requirements Engineering are:</a:t>
            </a:r>
            <a:endParaRPr lang="en-US" sz="1840" dirty="0"/>
          </a:p>
          <a:p>
            <a:pPr marL="439738" indent="-427038">
              <a:buClr>
                <a:srgbClr val="C00000"/>
              </a:buClr>
              <a:buSzPct val="100000"/>
              <a:buFont typeface="+mj-lt"/>
              <a:buAutoNum type="arabicPeriod"/>
            </a:pPr>
            <a:r>
              <a:rPr lang="en-US" sz="1840" b="1" dirty="0"/>
              <a:t>requirements gathering</a:t>
            </a:r>
            <a:r>
              <a:rPr lang="en-US" sz="1840" dirty="0"/>
              <a:t> (e.g. ideas, concerns)</a:t>
            </a:r>
            <a:br>
              <a:rPr lang="en-US" sz="1840" dirty="0"/>
            </a:br>
            <a:r>
              <a:rPr lang="en-US" sz="1840" dirty="0" smtClean="0"/>
              <a:t>This is </a:t>
            </a:r>
            <a:r>
              <a:rPr lang="en-US" sz="1840" dirty="0"/>
              <a:t>the process that identifies the sources of </a:t>
            </a:r>
            <a:r>
              <a:rPr lang="en-US" sz="1840" dirty="0" smtClean="0"/>
              <a:t>requirements for </a:t>
            </a:r>
            <a:r>
              <a:rPr lang="en-US" sz="1840" dirty="0"/>
              <a:t>a new system and after identifying it obtains requirements from those sources</a:t>
            </a:r>
            <a:r>
              <a:rPr lang="en-US" sz="1840" dirty="0" smtClean="0"/>
              <a:t>. Resource gathering </a:t>
            </a:r>
            <a:r>
              <a:rPr lang="en-US" sz="1840" dirty="0"/>
              <a:t>is a very challenging activity that requires focus and skill </a:t>
            </a:r>
            <a:r>
              <a:rPr lang="en-US" sz="1840" dirty="0" smtClean="0"/>
              <a:t>from the </a:t>
            </a:r>
            <a:r>
              <a:rPr lang="en-US" sz="1840" dirty="0"/>
              <a:t>business analyst. For </a:t>
            </a:r>
            <a:r>
              <a:rPr lang="en-US" sz="1840" dirty="0" smtClean="0"/>
              <a:t>this, </a:t>
            </a:r>
            <a:r>
              <a:rPr lang="en-US" sz="1840" dirty="0"/>
              <a:t>a business analyst need to </a:t>
            </a:r>
            <a:r>
              <a:rPr lang="en-US" sz="1840" dirty="0" smtClean="0"/>
              <a:t>have knowledge </a:t>
            </a:r>
            <a:r>
              <a:rPr lang="en-US" sz="1840" dirty="0"/>
              <a:t>of Domain, Regulation, Standards and other constrains. If a business </a:t>
            </a:r>
            <a:r>
              <a:rPr lang="en-US" sz="1840" dirty="0" smtClean="0"/>
              <a:t>analyst doesn’t </a:t>
            </a:r>
            <a:r>
              <a:rPr lang="en-US" sz="1840" dirty="0"/>
              <a:t>have prior knowledge then quality of requirement will </a:t>
            </a:r>
            <a:r>
              <a:rPr lang="en-US" sz="1840" dirty="0" smtClean="0"/>
              <a:t>suffer.</a:t>
            </a:r>
            <a:br>
              <a:rPr lang="en-US" sz="1840" dirty="0" smtClean="0"/>
            </a:br>
            <a:r>
              <a:rPr lang="en-US" sz="1840" dirty="0" smtClean="0"/>
              <a:t>There </a:t>
            </a:r>
            <a:r>
              <a:rPr lang="en-US" sz="1840" dirty="0"/>
              <a:t>are three types of requirement elicitations</a:t>
            </a:r>
            <a:r>
              <a:rPr lang="en-US" sz="1840" dirty="0" smtClean="0"/>
              <a:t>:</a:t>
            </a:r>
            <a:br>
              <a:rPr lang="en-US" sz="1840" dirty="0" smtClean="0"/>
            </a:br>
            <a:r>
              <a:rPr lang="en-US" sz="1840" b="1" dirty="0" smtClean="0"/>
              <a:t>1</a:t>
            </a:r>
            <a:r>
              <a:rPr lang="en-US" sz="1840" b="1" dirty="0"/>
              <a:t>. Greenfield Engineering</a:t>
            </a:r>
            <a:r>
              <a:rPr lang="en-US" sz="1840" dirty="0"/>
              <a:t>: In </a:t>
            </a:r>
            <a:r>
              <a:rPr lang="en-US" sz="1840" dirty="0" smtClean="0"/>
              <a:t>this, a </a:t>
            </a:r>
            <a:r>
              <a:rPr lang="en-US" sz="1840" dirty="0"/>
              <a:t>new system </a:t>
            </a:r>
            <a:r>
              <a:rPr lang="en-US" sz="1840" dirty="0" smtClean="0"/>
              <a:t>is build</a:t>
            </a:r>
            <a:r>
              <a:rPr lang="en-US" sz="1840" dirty="0"/>
              <a:t>. No Prior system exists so requirements are extracted from Client and End User</a:t>
            </a:r>
            <a:r>
              <a:rPr lang="en-US" sz="1840" dirty="0" smtClean="0"/>
              <a:t>. This </a:t>
            </a:r>
            <a:r>
              <a:rPr lang="en-US" sz="1840" dirty="0"/>
              <a:t>type of engineering is dependent on User needs</a:t>
            </a:r>
            <a:r>
              <a:rPr lang="en-US" sz="1840" dirty="0" smtClean="0"/>
              <a:t>.</a:t>
            </a:r>
            <a:br>
              <a:rPr lang="en-US" sz="1840" dirty="0" smtClean="0"/>
            </a:br>
            <a:r>
              <a:rPr lang="en-US" sz="1840" b="1" dirty="0" smtClean="0"/>
              <a:t>2</a:t>
            </a:r>
            <a:r>
              <a:rPr lang="en-US" sz="1840" b="1" dirty="0"/>
              <a:t>. Re-Engineering</a:t>
            </a:r>
            <a:r>
              <a:rPr lang="en-US" sz="1840" dirty="0"/>
              <a:t>: In </a:t>
            </a:r>
            <a:r>
              <a:rPr lang="en-US" sz="1840" dirty="0" smtClean="0"/>
              <a:t>this, an </a:t>
            </a:r>
            <a:r>
              <a:rPr lang="en-US" sz="1840" dirty="0"/>
              <a:t>existing system is re-design and re-implemented using a newer technology. This type of engineering </a:t>
            </a:r>
            <a:r>
              <a:rPr lang="en-US" sz="1840" dirty="0" smtClean="0"/>
              <a:t>is technology </a:t>
            </a:r>
            <a:r>
              <a:rPr lang="en-US" sz="1840" dirty="0"/>
              <a:t>oriented</a:t>
            </a:r>
            <a:r>
              <a:rPr lang="en-US" sz="1840" dirty="0" smtClean="0"/>
              <a:t>.</a:t>
            </a:r>
            <a:br>
              <a:rPr lang="en-US" sz="1840" dirty="0" smtClean="0"/>
            </a:br>
            <a:r>
              <a:rPr lang="en-US" sz="1840" b="1" dirty="0" smtClean="0"/>
              <a:t>3</a:t>
            </a:r>
            <a:r>
              <a:rPr lang="en-US" sz="1840" b="1" dirty="0"/>
              <a:t>. Interface Engineering</a:t>
            </a:r>
            <a:r>
              <a:rPr lang="en-US" sz="1840" dirty="0"/>
              <a:t>: In </a:t>
            </a:r>
            <a:r>
              <a:rPr lang="en-US" sz="1840" dirty="0" smtClean="0"/>
              <a:t>this, </a:t>
            </a:r>
            <a:r>
              <a:rPr lang="en-US" sz="1840" dirty="0"/>
              <a:t>system </a:t>
            </a:r>
            <a:r>
              <a:rPr lang="en-US" sz="1840" dirty="0" smtClean="0"/>
              <a:t>and functionally </a:t>
            </a:r>
            <a:r>
              <a:rPr lang="en-US" sz="1840" dirty="0"/>
              <a:t>of system remains same but environment is modified. This type </a:t>
            </a:r>
            <a:r>
              <a:rPr lang="en-US" sz="1840" dirty="0" smtClean="0"/>
              <a:t>of engineering </a:t>
            </a:r>
            <a:r>
              <a:rPr lang="en-US" sz="1840" dirty="0"/>
              <a:t>is dependent on new market needs</a:t>
            </a:r>
            <a:r>
              <a:rPr lang="en-US" sz="1840" dirty="0" smtClean="0"/>
              <a: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spTree>
    <p:extLst>
      <p:ext uri="{BB962C8B-B14F-4D97-AF65-F5344CB8AC3E}">
        <p14:creationId xmlns:p14="http://schemas.microsoft.com/office/powerpoint/2010/main" val="3514862232"/>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858828" cy="5472267"/>
          </a:xfrm>
          <a:prstGeom prst="rect">
            <a:avLst/>
          </a:prstGeom>
        </p:spPr>
        <p:txBody>
          <a:bodyPr wrap="square">
            <a:spAutoFit/>
          </a:bodyPr>
          <a:lstStyle/>
          <a:p>
            <a:pPr marL="355600" indent="-342900">
              <a:buClr>
                <a:srgbClr val="C00000"/>
              </a:buClr>
              <a:buSzPct val="100000"/>
              <a:buFont typeface="+mj-lt"/>
              <a:buAutoNum type="arabicPeriod" startAt="2"/>
            </a:pPr>
            <a:r>
              <a:rPr lang="en-US" sz="1840" b="1" dirty="0" smtClean="0"/>
              <a:t>requirements </a:t>
            </a:r>
            <a:r>
              <a:rPr lang="en-US" sz="1840" b="1" dirty="0"/>
              <a:t>analysis </a:t>
            </a:r>
            <a:r>
              <a:rPr lang="en-US" sz="1840" dirty="0"/>
              <a:t>(i.e. sensible, achievable, affordable) – </a:t>
            </a:r>
            <a:br>
              <a:rPr lang="en-US" sz="1840" dirty="0"/>
            </a:br>
            <a:r>
              <a:rPr lang="en-US" sz="1840" dirty="0"/>
              <a:t>The Requirements Analysis Phase begins when the previous phase objectives have </a:t>
            </a:r>
            <a:r>
              <a:rPr lang="en-US" sz="1840" dirty="0" smtClean="0"/>
              <a:t>been achieved</a:t>
            </a:r>
            <a:r>
              <a:rPr lang="en-US" sz="1840" dirty="0"/>
              <a:t>. Documentation related to user requirements from the Concept Development Phase </a:t>
            </a:r>
            <a:r>
              <a:rPr lang="en-US" sz="1840" dirty="0" smtClean="0"/>
              <a:t>and the </a:t>
            </a:r>
            <a:r>
              <a:rPr lang="en-US" sz="1840" dirty="0"/>
              <a:t>Planning Phase shall be used as the basis for further user needs analysis and the </a:t>
            </a:r>
            <a:r>
              <a:rPr lang="en-US" sz="1840" dirty="0" smtClean="0"/>
              <a:t>development of </a:t>
            </a:r>
            <a:r>
              <a:rPr lang="en-US" sz="1840" dirty="0"/>
              <a:t>detailed requirements. </a:t>
            </a:r>
            <a:r>
              <a:rPr lang="en-US" sz="1840" dirty="0" smtClean="0"/>
              <a:t/>
            </a:r>
            <a:br>
              <a:rPr lang="en-US" sz="1840" dirty="0" smtClean="0"/>
            </a:br>
            <a:r>
              <a:rPr lang="en-US" sz="1840" dirty="0" smtClean="0"/>
              <a:t>These include: Objectives and Goals, Deliverables and Approvals, Allocation of Roles and </a:t>
            </a:r>
            <a:r>
              <a:rPr lang="en-US" sz="1840" dirty="0" err="1" smtClean="0"/>
              <a:t>Respnsibilities</a:t>
            </a:r>
            <a:r>
              <a:rPr lang="en-US" sz="1840" dirty="0" smtClean="0"/>
              <a:t> and assuming tasks. Throughout this stage it is necessary to maintain goals that are sensible, achievable and affordable.</a:t>
            </a:r>
            <a:endParaRPr lang="en-US" sz="1840" dirty="0"/>
          </a:p>
          <a:p>
            <a:pPr marL="355600" indent="-342900">
              <a:buClr>
                <a:srgbClr val="C00000"/>
              </a:buClr>
              <a:buSzPct val="100000"/>
              <a:buFont typeface="+mj-lt"/>
              <a:buAutoNum type="arabicPeriod" startAt="2"/>
            </a:pPr>
            <a:r>
              <a:rPr lang="en-US" sz="1840" b="1" dirty="0" smtClean="0"/>
              <a:t>Requirements </a:t>
            </a:r>
            <a:r>
              <a:rPr lang="en-US" sz="1840" b="1" dirty="0"/>
              <a:t>sign </a:t>
            </a:r>
            <a:r>
              <a:rPr lang="en-US" sz="1840" b="1" dirty="0" smtClean="0"/>
              <a:t>off </a:t>
            </a:r>
            <a:r>
              <a:rPr lang="en-US" sz="1840" dirty="0"/>
              <a:t>- Generally, requirements gathering and analysis happen over a series of </a:t>
            </a:r>
            <a:r>
              <a:rPr lang="en-US" sz="1840" dirty="0" smtClean="0"/>
              <a:t>meetings with the final meeting before the initial of the project being the sign off meeting where resources, documentation and procedures are agreed upon by the key players in the project. By the end of this, prices, funding, resources and labour needs will be agreed upon by all participants including stakeholders.</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134439695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858828" cy="5755422"/>
          </a:xfrm>
          <a:prstGeom prst="rect">
            <a:avLst/>
          </a:prstGeom>
        </p:spPr>
        <p:txBody>
          <a:bodyPr wrap="square">
            <a:spAutoFit/>
          </a:bodyPr>
          <a:lstStyle/>
          <a:p>
            <a:pPr marL="469900" indent="-457200">
              <a:buClr>
                <a:srgbClr val="C00000"/>
              </a:buClr>
              <a:buSzPct val="100000"/>
              <a:buFont typeface="+mj-lt"/>
              <a:buAutoNum type="arabicPeriod" startAt="4"/>
            </a:pPr>
            <a:r>
              <a:rPr lang="en-US" sz="1840" b="1" dirty="0" smtClean="0"/>
              <a:t>Requirements </a:t>
            </a:r>
            <a:r>
              <a:rPr lang="en-US" sz="1840" b="1" dirty="0"/>
              <a:t>monitoring </a:t>
            </a:r>
            <a:r>
              <a:rPr lang="en-US" sz="1840" dirty="0"/>
              <a:t>(i.e. avoiding mission creep</a:t>
            </a:r>
            <a:r>
              <a:rPr lang="en-US" sz="1840" dirty="0" smtClean="0"/>
              <a:t>) </a:t>
            </a:r>
            <a:r>
              <a:rPr lang="en-US" sz="1840" dirty="0"/>
              <a:t>- Monitoring the efficiency and effectiveness of </a:t>
            </a:r>
            <a:r>
              <a:rPr lang="en-US" sz="1840" dirty="0" smtClean="0"/>
              <a:t>the project </a:t>
            </a:r>
            <a:r>
              <a:rPr lang="en-US" sz="1840" dirty="0"/>
              <a:t>is an important part of the resource management planning process. </a:t>
            </a:r>
            <a:r>
              <a:rPr lang="en-US" sz="1840" dirty="0" smtClean="0"/>
              <a:t>It </a:t>
            </a:r>
            <a:r>
              <a:rPr lang="en-US" sz="1840" dirty="0"/>
              <a:t>is an ongoing activity throughout the planning cycle to assess how well the plan is working. Policy and plan effectiveness monitoring helps determine the need for further action, and possible changes and improvements in policy statements and plans, or in actions taken to implement them</a:t>
            </a:r>
            <a:r>
              <a:rPr lang="en-US" sz="1840" dirty="0" smtClean="0"/>
              <a:t>.</a:t>
            </a:r>
            <a:r>
              <a:rPr lang="en-US" sz="1840" dirty="0"/>
              <a:t/>
            </a:r>
            <a:br>
              <a:rPr lang="en-US" sz="1840" dirty="0"/>
            </a:br>
            <a:r>
              <a:rPr lang="en-US" sz="1840" dirty="0" smtClean="0"/>
              <a:t>Mission </a:t>
            </a:r>
            <a:r>
              <a:rPr lang="en-US" sz="1840" dirty="0"/>
              <a:t>creep Mission creep is the expansion of a project or mission beyond its original goals, often after initial successes. </a:t>
            </a:r>
            <a:r>
              <a:rPr lang="en-US" sz="1840" dirty="0" smtClean="0"/>
              <a:t>This often </a:t>
            </a:r>
            <a:r>
              <a:rPr lang="en-US" sz="1840" dirty="0"/>
              <a:t>refers to changes, continuous or uncontrolled growth in a project's scope, at any point after the project begins. This can occur when the scope of a project is not properly defined, documented, or controlled. It is generally considered harmful. It is related to but distinct from feature creep</a:t>
            </a:r>
            <a:r>
              <a:rPr lang="en-US" sz="1840" dirty="0" smtClean="0"/>
              <a:t>.</a:t>
            </a:r>
          </a:p>
          <a:p>
            <a:pPr marL="12700">
              <a:buClr>
                <a:srgbClr val="C00000"/>
              </a:buClr>
              <a:buSzPct val="100000"/>
            </a:pPr>
            <a:r>
              <a:rPr lang="en-US" sz="1840" b="1" dirty="0" smtClean="0">
                <a:solidFill>
                  <a:srgbClr val="FF0000"/>
                </a:solidFill>
              </a:rPr>
              <a:t>P1.2 </a:t>
            </a:r>
            <a:r>
              <a:rPr lang="en-US" sz="1840" b="1" dirty="0">
                <a:solidFill>
                  <a:srgbClr val="FF0000"/>
                </a:solidFill>
              </a:rPr>
              <a:t>–Task </a:t>
            </a:r>
            <a:r>
              <a:rPr lang="en-US" sz="1840" b="1" dirty="0" smtClean="0">
                <a:solidFill>
                  <a:srgbClr val="FF0000"/>
                </a:solidFill>
              </a:rPr>
              <a:t>02 </a:t>
            </a:r>
            <a:r>
              <a:rPr lang="en-US" sz="1840" dirty="0">
                <a:solidFill>
                  <a:srgbClr val="FF0000"/>
                </a:solidFill>
              </a:rPr>
              <a:t>– Describe </a:t>
            </a:r>
            <a:r>
              <a:rPr lang="en-US" sz="1840" dirty="0" smtClean="0">
                <a:solidFill>
                  <a:srgbClr val="FF0000"/>
                </a:solidFill>
              </a:rPr>
              <a:t>the stages of requirements engineering with examples and describe how they relate in context of benefitting a Project Plan.</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P1.2 – Components of A System Development Lifecycle </a:t>
            </a:r>
            <a:endParaRPr lang="en-GB" sz="25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4289" y="4797152"/>
            <a:ext cx="1800200" cy="18002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4288" y="2093077"/>
            <a:ext cx="1800200" cy="1197953"/>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4288" y="3435046"/>
            <a:ext cx="1800200" cy="1218090"/>
          </a:xfrm>
          <a:prstGeom prst="rect">
            <a:avLst/>
          </a:prstGeom>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val="0"/>
              </a:ext>
            </a:extLst>
          </a:blip>
          <a:srcRect l="4927" t="25941" r="6000" b="14739"/>
          <a:stretch/>
        </p:blipFill>
        <p:spPr>
          <a:xfrm>
            <a:off x="7164288" y="1052736"/>
            <a:ext cx="1800200" cy="900100"/>
          </a:xfrm>
          <a:prstGeom prst="rect">
            <a:avLst/>
          </a:prstGeom>
        </p:spPr>
      </p:pic>
    </p:spTree>
    <p:extLst>
      <p:ext uri="{BB962C8B-B14F-4D97-AF65-F5344CB8AC3E}">
        <p14:creationId xmlns:p14="http://schemas.microsoft.com/office/powerpoint/2010/main" val="2935249393"/>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55422"/>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840" b="1" dirty="0" smtClean="0"/>
              <a:t>System Design including </a:t>
            </a:r>
            <a:r>
              <a:rPr lang="en-US" sz="1840" b="1" dirty="0" err="1" smtClean="0"/>
              <a:t>Virtualisation</a:t>
            </a:r>
            <a:r>
              <a:rPr lang="en-US" sz="1840" b="1" dirty="0"/>
              <a:t> </a:t>
            </a:r>
            <a:r>
              <a:rPr lang="en-US" sz="1840" dirty="0" smtClean="0"/>
              <a:t>– Once the planning and negotiations are done, it is then the task of the project manager to envision how the finished product will look and feel. For example, the analyst when replacing a current information system will have to design the GUI and the look and feel of the new system to be able to envision how it will look when integrated. Diagrams, e.g. CPA and Gantt will benefit this process. Three considerations have to be taken:</a:t>
            </a:r>
            <a:endParaRPr lang="en-US" sz="1840" dirty="0"/>
          </a:p>
          <a:p>
            <a:pPr marL="711200" indent="-342900">
              <a:buClr>
                <a:srgbClr val="C00000"/>
              </a:buClr>
              <a:buSzPct val="100000"/>
              <a:buFont typeface="Wingdings" panose="05000000000000000000" pitchFamily="2" charset="2"/>
              <a:buChar char="§"/>
            </a:pPr>
            <a:r>
              <a:rPr lang="en-US" sz="1840" b="1" dirty="0" smtClean="0"/>
              <a:t>Capacity</a:t>
            </a:r>
            <a:r>
              <a:rPr lang="en-US" sz="1840" dirty="0" smtClean="0"/>
              <a:t> – How much room will it take up and how much work and activity will the new system be able to manage, or is expected to manage. For an education system this means what is the capacity of students the system can handle, how will it be stored and where, backups, protections etc. the technical and storage limitations.</a:t>
            </a:r>
          </a:p>
          <a:p>
            <a:pPr marL="711200" indent="-342900">
              <a:buClr>
                <a:srgbClr val="C00000"/>
              </a:buClr>
              <a:buSzPct val="100000"/>
              <a:buFont typeface="Wingdings" panose="05000000000000000000" pitchFamily="2" charset="2"/>
              <a:buChar char="§"/>
            </a:pPr>
            <a:r>
              <a:rPr lang="en-US" sz="1840" b="1" dirty="0" smtClean="0"/>
              <a:t>Performance</a:t>
            </a:r>
            <a:r>
              <a:rPr lang="en-US" sz="1840" dirty="0" smtClean="0"/>
              <a:t> – How will it operate when populated, what will it be capable of in terms of usage, beyond the current system. Will it have additional features that will need explaining, will there be training involved that may cause additional downtime.</a:t>
            </a:r>
          </a:p>
          <a:p>
            <a:pPr marL="711200" indent="-342900">
              <a:buClr>
                <a:srgbClr val="C00000"/>
              </a:buClr>
              <a:buSzPct val="100000"/>
              <a:buFont typeface="Wingdings" panose="05000000000000000000" pitchFamily="2" charset="2"/>
              <a:buChar char="§"/>
            </a:pPr>
            <a:r>
              <a:rPr lang="en-US" sz="1840" b="1" dirty="0" smtClean="0"/>
              <a:t>Throughput</a:t>
            </a:r>
            <a:r>
              <a:rPr lang="en-US" sz="1840" dirty="0" smtClean="0"/>
              <a:t> – How much will the system be expected to increase by, in terms of customer, activity and use. IF the new system is expected to be as busy as the old, then why upgrade or change.</a:t>
            </a:r>
          </a:p>
          <a:p>
            <a:pPr>
              <a:buClr>
                <a:srgbClr val="C00000"/>
              </a:buClr>
              <a:buSzPct val="100000"/>
            </a:pPr>
            <a:r>
              <a:rPr lang="en-US" sz="1840" b="1" dirty="0" smtClean="0">
                <a:solidFill>
                  <a:srgbClr val="FF0000"/>
                </a:solidFill>
              </a:rPr>
              <a:t>P1.3 </a:t>
            </a:r>
            <a:r>
              <a:rPr lang="en-US" sz="1840" b="1" dirty="0">
                <a:solidFill>
                  <a:srgbClr val="FF0000"/>
                </a:solidFill>
              </a:rPr>
              <a:t>–Task </a:t>
            </a:r>
            <a:r>
              <a:rPr lang="en-US" sz="1840" b="1" dirty="0" smtClean="0">
                <a:solidFill>
                  <a:srgbClr val="FF0000"/>
                </a:solidFill>
              </a:rPr>
              <a:t>03 </a:t>
            </a:r>
            <a:r>
              <a:rPr lang="en-US" sz="1840" dirty="0">
                <a:solidFill>
                  <a:srgbClr val="FF0000"/>
                </a:solidFill>
              </a:rPr>
              <a:t>– </a:t>
            </a:r>
            <a:r>
              <a:rPr lang="en-US" sz="1840" dirty="0" smtClean="0">
                <a:solidFill>
                  <a:srgbClr val="FF0000"/>
                </a:solidFill>
              </a:rPr>
              <a:t>In terms of visualization, describe how a new system needs to be imagined in terms of Capacity, Performance and Throughput.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P1.3 – Components of A System Development Lifecycle </a:t>
            </a:r>
            <a:endParaRPr lang="en-GB" sz="2500" dirty="0"/>
          </a:p>
        </p:txBody>
      </p:sp>
    </p:spTree>
    <p:extLst>
      <p:ext uri="{BB962C8B-B14F-4D97-AF65-F5344CB8AC3E}">
        <p14:creationId xmlns:p14="http://schemas.microsoft.com/office/powerpoint/2010/main" val="41110374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586145"/>
          </a:xfrm>
          <a:prstGeom prst="rect">
            <a:avLst/>
          </a:prstGeom>
        </p:spPr>
        <p:txBody>
          <a:bodyPr wrap="square">
            <a:spAutoFit/>
          </a:bodyPr>
          <a:lstStyle/>
          <a:p>
            <a:pPr marL="439738" indent="-439738">
              <a:buClr>
                <a:srgbClr val="C00000"/>
              </a:buClr>
              <a:buSzPct val="80000"/>
              <a:buFont typeface="Arial" panose="020B0604020202020204" pitchFamily="34" charset="0"/>
              <a:buChar char="►"/>
            </a:pPr>
            <a:r>
              <a:rPr lang="en-US" sz="2100" b="1" dirty="0" smtClean="0">
                <a:solidFill>
                  <a:srgbClr val="C00000"/>
                </a:solidFill>
              </a:rPr>
              <a:t>Software development </a:t>
            </a:r>
            <a:r>
              <a:rPr lang="en-US" sz="2100" dirty="0" smtClean="0"/>
              <a:t>– This is when a company then develops the means if integrating the change in in terms of the relevant software needed for that change. For example, if a business was to integrate a Thin Client PC system to replace their current system, they would first set up and manage a base line system for replicating into the thin client computers with the appropriate software, layout, folder structure and file access rights for the new system.</a:t>
            </a:r>
            <a:endParaRPr lang="en-US" sz="2100" dirty="0"/>
          </a:p>
          <a:p>
            <a:pPr marL="439738" indent="-439738">
              <a:buClr>
                <a:srgbClr val="C00000"/>
              </a:buClr>
              <a:buSzPct val="80000"/>
              <a:buFont typeface="Arial" panose="020B0604020202020204" pitchFamily="34" charset="0"/>
              <a:buChar char="►"/>
            </a:pPr>
            <a:r>
              <a:rPr lang="en-US" sz="2100" b="1" dirty="0" smtClean="0">
                <a:solidFill>
                  <a:srgbClr val="C00000"/>
                </a:solidFill>
              </a:rPr>
              <a:t>Testing </a:t>
            </a:r>
            <a:r>
              <a:rPr lang="en-US" sz="2100" b="1" dirty="0">
                <a:solidFill>
                  <a:srgbClr val="C00000"/>
                </a:solidFill>
              </a:rPr>
              <a:t>of the </a:t>
            </a:r>
            <a:r>
              <a:rPr lang="en-US" sz="2100" b="1" dirty="0" smtClean="0">
                <a:solidFill>
                  <a:srgbClr val="C00000"/>
                </a:solidFill>
              </a:rPr>
              <a:t>software </a:t>
            </a:r>
            <a:r>
              <a:rPr lang="en-US" sz="2100" dirty="0" smtClean="0"/>
              <a:t>– Then the software will be tested on a single unit, everything from scanning to printing, loading, using features and integrating it with additional software to ensure cross platform compatibility. Testing strategies are used to measure the success and failure of these.</a:t>
            </a:r>
            <a:endParaRPr lang="en-US" sz="2100" dirty="0"/>
          </a:p>
          <a:p>
            <a:pPr marL="439738" indent="-439738">
              <a:buClr>
                <a:srgbClr val="C00000"/>
              </a:buClr>
              <a:buSzPct val="80000"/>
              <a:buFont typeface="Arial" panose="020B0604020202020204" pitchFamily="34" charset="0"/>
              <a:buChar char="►"/>
            </a:pPr>
            <a:r>
              <a:rPr lang="en-US" sz="2100" b="1" dirty="0" smtClean="0">
                <a:solidFill>
                  <a:srgbClr val="C00000"/>
                </a:solidFill>
              </a:rPr>
              <a:t>Systems testing </a:t>
            </a:r>
            <a:r>
              <a:rPr lang="en-US" sz="2100" dirty="0" smtClean="0"/>
              <a:t>– Then the software is tested against the hardware under different circumstances, from single use testing to soak testing, </a:t>
            </a:r>
            <a:br>
              <a:rPr lang="en-US" sz="2100" dirty="0" smtClean="0"/>
            </a:br>
            <a:r>
              <a:rPr lang="en-US" sz="2100" dirty="0" smtClean="0"/>
              <a:t>in order tor educe down possible outage when integrated.</a:t>
            </a:r>
            <a:endParaRPr lang="en-US" sz="2100" dirty="0"/>
          </a:p>
          <a:p>
            <a:pPr>
              <a:buClr>
                <a:srgbClr val="C00000"/>
              </a:buClr>
              <a:buSzPct val="80000"/>
            </a:pPr>
            <a:r>
              <a:rPr lang="en-US" sz="2100" b="1" dirty="0" smtClean="0">
                <a:solidFill>
                  <a:srgbClr val="FF0000"/>
                </a:solidFill>
              </a:rPr>
              <a:t>P1.4 – Task 04 </a:t>
            </a:r>
            <a:r>
              <a:rPr lang="en-US" sz="2100" dirty="0" smtClean="0">
                <a:solidFill>
                  <a:srgbClr val="FF0000"/>
                </a:solidFill>
              </a:rPr>
              <a:t>– Describe the Development to Testing stages of a system life cycle with example.</a:t>
            </a:r>
            <a:endParaRPr lang="en-US" sz="2100" dirty="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203426973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138748" cy="4939814"/>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2100" b="1" dirty="0" smtClean="0">
                <a:solidFill>
                  <a:srgbClr val="C00000"/>
                </a:solidFill>
                <a:latin typeface="Arial" panose="020B0604020202020204" pitchFamily="34" charset="0"/>
                <a:cs typeface="Arial" panose="020B0604020202020204" pitchFamily="34" charset="0"/>
              </a:rPr>
              <a:t>Implementation</a:t>
            </a:r>
            <a:r>
              <a:rPr lang="en-US" sz="2100" dirty="0" smtClean="0">
                <a:solidFill>
                  <a:srgbClr val="C00000"/>
                </a:solidFill>
                <a:latin typeface="Arial" panose="020B0604020202020204" pitchFamily="34" charset="0"/>
                <a:cs typeface="Arial" panose="020B0604020202020204" pitchFamily="34" charset="0"/>
              </a:rPr>
              <a:t> </a:t>
            </a:r>
            <a:r>
              <a:rPr lang="en-US" sz="2100" dirty="0" smtClean="0">
                <a:latin typeface="Arial" panose="020B0604020202020204" pitchFamily="34" charset="0"/>
                <a:cs typeface="Arial" panose="020B0604020202020204" pitchFamily="34" charset="0"/>
              </a:rPr>
              <a:t>– </a:t>
            </a:r>
            <a:r>
              <a:rPr lang="en-US" sz="2100" dirty="0">
                <a:latin typeface="Arial" panose="020B0604020202020204" pitchFamily="34" charset="0"/>
                <a:cs typeface="Arial" panose="020B0604020202020204" pitchFamily="34" charset="0"/>
              </a:rPr>
              <a:t>We will now consider </a:t>
            </a:r>
            <a:r>
              <a:rPr lang="en-US" sz="2100" b="1" dirty="0">
                <a:latin typeface="Arial" panose="020B0604020202020204" pitchFamily="34" charset="0"/>
                <a:cs typeface="Arial" panose="020B0604020202020204" pitchFamily="34" charset="0"/>
              </a:rPr>
              <a:t>changeover</a:t>
            </a:r>
            <a:r>
              <a:rPr lang="en-US" sz="2100" dirty="0">
                <a:latin typeface="Arial" panose="020B0604020202020204" pitchFamily="34" charset="0"/>
                <a:cs typeface="Arial" panose="020B0604020202020204" pitchFamily="34" charset="0"/>
              </a:rPr>
              <a:t> to the new system in more depth. As indicated on the previous slide, there are 4 common methods used for changing over from the old system to the new system. Each one has advantages and disadvantages that </a:t>
            </a:r>
            <a:r>
              <a:rPr lang="en-US" sz="2100" dirty="0" err="1">
                <a:latin typeface="Arial" panose="020B0604020202020204" pitchFamily="34" charset="0"/>
                <a:cs typeface="Arial" panose="020B0604020202020204" pitchFamily="34" charset="0"/>
              </a:rPr>
              <a:t>ned</a:t>
            </a:r>
            <a:r>
              <a:rPr lang="en-US" sz="2100" dirty="0">
                <a:latin typeface="Arial" panose="020B0604020202020204" pitchFamily="34" charset="0"/>
                <a:cs typeface="Arial" panose="020B0604020202020204" pitchFamily="34" charset="0"/>
              </a:rPr>
              <a:t> to be weighed up before the most appropriate method is chosen for a particular application.</a:t>
            </a:r>
          </a:p>
          <a:p>
            <a:pPr marL="285750" indent="-285750">
              <a:buClr>
                <a:srgbClr val="C00000"/>
              </a:buClr>
              <a:buSzPct val="80000"/>
              <a:buFont typeface="Arial" panose="020B0604020202020204" pitchFamily="34" charset="0"/>
              <a:buChar char="►"/>
            </a:pPr>
            <a:r>
              <a:rPr lang="en-US" sz="2100" dirty="0" smtClean="0">
                <a:latin typeface="Arial" panose="020B0604020202020204" pitchFamily="34" charset="0"/>
                <a:cs typeface="Arial" panose="020B0604020202020204" pitchFamily="34" charset="0"/>
              </a:rPr>
              <a:t>The final stage is pushing the integration  across the system, choosing either Parallel, Phased, Pilot or  Direct changeover depending on the importance of downtime is  to the company. For integrating a new Student VLE this may be direct or parallel in order to reduce issues.</a:t>
            </a:r>
          </a:p>
        </p:txBody>
      </p:sp>
      <p:sp>
        <p:nvSpPr>
          <p:cNvPr id="9"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pic>
        <p:nvPicPr>
          <p:cNvPr id="2050" name="Picture 2" descr="Image result for direct parallel phased and pilot chan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052736"/>
            <a:ext cx="2664296" cy="393916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1444" y="5992550"/>
            <a:ext cx="8803044" cy="738664"/>
          </a:xfrm>
          <a:prstGeom prst="rect">
            <a:avLst/>
          </a:prstGeom>
        </p:spPr>
        <p:txBody>
          <a:bodyPr wrap="square">
            <a:spAutoFit/>
          </a:bodyPr>
          <a:lstStyle/>
          <a:p>
            <a:pPr>
              <a:buClr>
                <a:srgbClr val="C00000"/>
              </a:buClr>
              <a:buSzPct val="80000"/>
            </a:pPr>
            <a:r>
              <a:rPr lang="en-US" sz="2100" b="1" dirty="0">
                <a:solidFill>
                  <a:srgbClr val="FF0000"/>
                </a:solidFill>
                <a:latin typeface="Arial" panose="020B0604020202020204" pitchFamily="34" charset="0"/>
                <a:cs typeface="Arial" panose="020B0604020202020204" pitchFamily="34" charset="0"/>
              </a:rPr>
              <a:t>P1.4 – Task </a:t>
            </a:r>
            <a:r>
              <a:rPr lang="en-US" sz="2100" b="1" dirty="0" smtClean="0">
                <a:solidFill>
                  <a:srgbClr val="FF0000"/>
                </a:solidFill>
                <a:latin typeface="Arial" panose="020B0604020202020204" pitchFamily="34" charset="0"/>
                <a:cs typeface="Arial" panose="020B0604020202020204" pitchFamily="34" charset="0"/>
              </a:rPr>
              <a:t>05 </a:t>
            </a:r>
            <a:r>
              <a:rPr lang="en-US" sz="2100" dirty="0">
                <a:solidFill>
                  <a:srgbClr val="FF0000"/>
                </a:solidFill>
                <a:latin typeface="Arial" panose="020B0604020202020204" pitchFamily="34" charset="0"/>
                <a:cs typeface="Arial" panose="020B0604020202020204" pitchFamily="34" charset="0"/>
              </a:rPr>
              <a:t>– Describe </a:t>
            </a:r>
            <a:r>
              <a:rPr lang="en-US" sz="2100" dirty="0" smtClean="0">
                <a:solidFill>
                  <a:srgbClr val="FF0000"/>
                </a:solidFill>
                <a:latin typeface="Arial" panose="020B0604020202020204" pitchFamily="34" charset="0"/>
                <a:cs typeface="Arial" panose="020B0604020202020204" pitchFamily="34" charset="0"/>
              </a:rPr>
              <a:t>the </a:t>
            </a:r>
            <a:r>
              <a:rPr lang="en-US" sz="2100" dirty="0">
                <a:solidFill>
                  <a:srgbClr val="FF0000"/>
                </a:solidFill>
                <a:latin typeface="Arial" panose="020B0604020202020204" pitchFamily="34" charset="0"/>
                <a:cs typeface="Arial" panose="020B0604020202020204" pitchFamily="34" charset="0"/>
              </a:rPr>
              <a:t>Implementation </a:t>
            </a:r>
            <a:r>
              <a:rPr lang="en-US" sz="2100" dirty="0" smtClean="0">
                <a:solidFill>
                  <a:srgbClr val="FF0000"/>
                </a:solidFill>
                <a:latin typeface="Arial" panose="020B0604020202020204" pitchFamily="34" charset="0"/>
                <a:cs typeface="Arial" panose="020B0604020202020204" pitchFamily="34" charset="0"/>
              </a:rPr>
              <a:t>stages </a:t>
            </a:r>
            <a:r>
              <a:rPr lang="en-US" sz="2100" dirty="0">
                <a:solidFill>
                  <a:srgbClr val="FF0000"/>
                </a:solidFill>
                <a:latin typeface="Arial" panose="020B0604020202020204" pitchFamily="34" charset="0"/>
                <a:cs typeface="Arial" panose="020B0604020202020204" pitchFamily="34" charset="0"/>
              </a:rPr>
              <a:t>of a system life cycle with </a:t>
            </a:r>
            <a:r>
              <a:rPr lang="en-US" sz="2100" dirty="0" smtClean="0">
                <a:solidFill>
                  <a:srgbClr val="FF0000"/>
                </a:solidFill>
                <a:latin typeface="Arial" panose="020B0604020202020204" pitchFamily="34" charset="0"/>
                <a:cs typeface="Arial" panose="020B0604020202020204" pitchFamily="34" charset="0"/>
              </a:rPr>
              <a:t>examples of methods and pitfalls of each method.</a:t>
            </a:r>
            <a:endParaRPr lang="en-US" sz="21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056781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Straight Arrow Connector 59"/>
          <p:cNvCxnSpPr>
            <a:stCxn id="67" idx="3"/>
            <a:endCxn id="71" idx="1"/>
          </p:cNvCxnSpPr>
          <p:nvPr/>
        </p:nvCxnSpPr>
        <p:spPr>
          <a:xfrm flipV="1">
            <a:off x="3456620" y="2856763"/>
            <a:ext cx="1186680" cy="39860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18260" y="1877786"/>
            <a:ext cx="3090231" cy="615553"/>
          </a:xfrm>
          <a:prstGeom prst="rect">
            <a:avLst/>
          </a:prstGeom>
          <a:solidFill>
            <a:srgbClr val="FFC000"/>
          </a:solidFill>
          <a:ln w="28575">
            <a:solidFill>
              <a:schemeClr val="accent3">
                <a:lumMod val="50000"/>
              </a:schemeClr>
            </a:solidFill>
          </a:ln>
        </p:spPr>
        <p:txBody>
          <a:bodyPr wrap="square" lIns="0" tIns="0" rIns="0" bIns="0" rtlCol="0">
            <a:spAutoFit/>
          </a:bodyPr>
          <a:lstStyle/>
          <a:p>
            <a:pPr algn="ctr"/>
            <a:r>
              <a:rPr lang="en-US" sz="2000" b="1" dirty="0" smtClean="0"/>
              <a:t>There is a need to train staff on the new system</a:t>
            </a:r>
            <a:endParaRPr lang="en-GB" b="1" dirty="0"/>
          </a:p>
        </p:txBody>
      </p:sp>
      <p:sp>
        <p:nvSpPr>
          <p:cNvPr id="62" name="TextBox 61"/>
          <p:cNvSpPr txBox="1"/>
          <p:nvPr/>
        </p:nvSpPr>
        <p:spPr>
          <a:xfrm>
            <a:off x="4644008" y="2132856"/>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Scan in documents</a:t>
            </a:r>
            <a:endParaRPr lang="en-GB" sz="2000" b="1" dirty="0"/>
          </a:p>
        </p:txBody>
      </p:sp>
      <p:cxnSp>
        <p:nvCxnSpPr>
          <p:cNvPr id="66" name="Straight Arrow Connector 65"/>
          <p:cNvCxnSpPr>
            <a:stCxn id="68" idx="3"/>
            <a:endCxn id="76" idx="1"/>
          </p:cNvCxnSpPr>
          <p:nvPr/>
        </p:nvCxnSpPr>
        <p:spPr>
          <a:xfrm>
            <a:off x="3494090" y="4486042"/>
            <a:ext cx="1149210" cy="35297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70" idx="1"/>
          </p:cNvCxnSpPr>
          <p:nvPr/>
        </p:nvCxnSpPr>
        <p:spPr>
          <a:xfrm>
            <a:off x="3044349" y="4180596"/>
            <a:ext cx="1598951" cy="906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73" idx="1"/>
          </p:cNvCxnSpPr>
          <p:nvPr/>
        </p:nvCxnSpPr>
        <p:spPr>
          <a:xfrm>
            <a:off x="3027154" y="3484385"/>
            <a:ext cx="1616146" cy="8746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endCxn id="62" idx="1"/>
          </p:cNvCxnSpPr>
          <p:nvPr/>
        </p:nvCxnSpPr>
        <p:spPr>
          <a:xfrm flipV="1">
            <a:off x="3456620" y="2317522"/>
            <a:ext cx="1187388" cy="47618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77" idx="1"/>
          </p:cNvCxnSpPr>
          <p:nvPr/>
        </p:nvCxnSpPr>
        <p:spPr>
          <a:xfrm>
            <a:off x="3027154" y="4709216"/>
            <a:ext cx="1616146" cy="88349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86" name="TextBox 3085"/>
          <p:cNvSpPr txBox="1"/>
          <p:nvPr/>
        </p:nvSpPr>
        <p:spPr>
          <a:xfrm>
            <a:off x="196252" y="6318664"/>
            <a:ext cx="4237057" cy="369332"/>
          </a:xfrm>
          <a:prstGeom prst="rect">
            <a:avLst/>
          </a:prstGeom>
          <a:noFill/>
        </p:spPr>
        <p:txBody>
          <a:bodyPr wrap="none" rtlCol="0">
            <a:spAutoFit/>
          </a:bodyPr>
          <a:lstStyle/>
          <a:p>
            <a:r>
              <a:rPr lang="en-US" b="1" dirty="0" smtClean="0"/>
              <a:t>Figure 1.2 – </a:t>
            </a:r>
            <a:r>
              <a:rPr lang="en-US" dirty="0" smtClean="0"/>
              <a:t>The Implementation Stage</a:t>
            </a:r>
            <a:endParaRPr lang="en-GB" b="1" dirty="0"/>
          </a:p>
        </p:txBody>
      </p:sp>
      <p:sp>
        <p:nvSpPr>
          <p:cNvPr id="64" name="TextBox 63"/>
          <p:cNvSpPr txBox="1"/>
          <p:nvPr/>
        </p:nvSpPr>
        <p:spPr>
          <a:xfrm>
            <a:off x="323528" y="1115451"/>
            <a:ext cx="8496944" cy="707886"/>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2000" dirty="0" smtClean="0"/>
              <a:t>Once the system is fully tested . The next stage is to fully implement it. Some of the stages of this process are shown below in Figure 1.2:</a:t>
            </a:r>
            <a:endParaRPr lang="en-GB" sz="2000" dirty="0"/>
          </a:p>
        </p:txBody>
      </p:sp>
      <p:sp>
        <p:nvSpPr>
          <p:cNvPr id="67" name="TextBox 66"/>
          <p:cNvSpPr txBox="1"/>
          <p:nvPr/>
        </p:nvSpPr>
        <p:spPr>
          <a:xfrm>
            <a:off x="395536" y="2793702"/>
            <a:ext cx="3061084" cy="923330"/>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Transfer paper or electronic files to the new system</a:t>
            </a:r>
            <a:endParaRPr lang="en-GB" b="1" dirty="0"/>
          </a:p>
        </p:txBody>
      </p:sp>
      <p:sp>
        <p:nvSpPr>
          <p:cNvPr id="68" name="TextBox 67"/>
          <p:cNvSpPr txBox="1"/>
          <p:nvPr/>
        </p:nvSpPr>
        <p:spPr>
          <a:xfrm>
            <a:off x="496320" y="4178265"/>
            <a:ext cx="2997770" cy="615553"/>
          </a:xfrm>
          <a:prstGeom prst="rect">
            <a:avLst/>
          </a:prstGeom>
          <a:solidFill>
            <a:schemeClr val="tx2">
              <a:lumMod val="60000"/>
              <a:lumOff val="40000"/>
            </a:schemeClr>
          </a:solidFill>
          <a:ln w="28575">
            <a:solidFill>
              <a:schemeClr val="accent3">
                <a:lumMod val="50000"/>
              </a:schemeClr>
            </a:solidFill>
          </a:ln>
        </p:spPr>
        <p:txBody>
          <a:bodyPr wrap="square" lIns="0" tIns="0" rIns="0" bIns="0" rtlCol="0">
            <a:spAutoFit/>
          </a:bodyPr>
          <a:lstStyle/>
          <a:p>
            <a:pPr algn="ctr"/>
            <a:r>
              <a:rPr lang="en-US" sz="2000" b="1" dirty="0" smtClean="0"/>
              <a:t>Changeover to the new system</a:t>
            </a:r>
            <a:endParaRPr lang="en-GB" b="1" dirty="0"/>
          </a:p>
        </p:txBody>
      </p:sp>
      <p:sp>
        <p:nvSpPr>
          <p:cNvPr id="70" name="TextBox 69"/>
          <p:cNvSpPr txBox="1"/>
          <p:nvPr/>
        </p:nvSpPr>
        <p:spPr>
          <a:xfrm>
            <a:off x="4643300" y="4086576"/>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Direct Changeover</a:t>
            </a:r>
            <a:endParaRPr lang="en-GB" sz="2000" b="1" dirty="0"/>
          </a:p>
        </p:txBody>
      </p:sp>
      <p:sp>
        <p:nvSpPr>
          <p:cNvPr id="71" name="TextBox 70"/>
          <p:cNvSpPr txBox="1"/>
          <p:nvPr/>
        </p:nvSpPr>
        <p:spPr>
          <a:xfrm>
            <a:off x="4643300" y="2672097"/>
            <a:ext cx="4082270" cy="369332"/>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Key in data</a:t>
            </a:r>
            <a:endParaRPr lang="en-GB" sz="2000" b="1" dirty="0"/>
          </a:p>
        </p:txBody>
      </p:sp>
      <p:sp>
        <p:nvSpPr>
          <p:cNvPr id="73" name="TextBox 72"/>
          <p:cNvSpPr txBox="1"/>
          <p:nvPr/>
        </p:nvSpPr>
        <p:spPr>
          <a:xfrm>
            <a:off x="4643300" y="3202520"/>
            <a:ext cx="4082270" cy="738664"/>
          </a:xfrm>
          <a:prstGeom prst="rect">
            <a:avLst/>
          </a:prstGeom>
          <a:solidFill>
            <a:schemeClr val="accent4">
              <a:lumMod val="60000"/>
              <a:lumOff val="40000"/>
            </a:schemeClr>
          </a:solidFill>
          <a:ln w="28575">
            <a:solidFill>
              <a:schemeClr val="accent3">
                <a:lumMod val="50000"/>
              </a:schemeClr>
            </a:solidFill>
          </a:ln>
        </p:spPr>
        <p:txBody>
          <a:bodyPr wrap="square" lIns="0" tIns="0" rIns="0" bIns="0" rtlCol="0">
            <a:spAutoFit/>
          </a:bodyPr>
          <a:lstStyle/>
          <a:p>
            <a:pPr algn="ctr"/>
            <a:r>
              <a:rPr lang="en-US" sz="2400" b="1" dirty="0" smtClean="0"/>
              <a:t>Download files to new database</a:t>
            </a:r>
            <a:endParaRPr lang="en-GB" sz="2000" b="1" dirty="0"/>
          </a:p>
        </p:txBody>
      </p:sp>
      <p:sp>
        <p:nvSpPr>
          <p:cNvPr id="76" name="TextBox 75"/>
          <p:cNvSpPr txBox="1"/>
          <p:nvPr/>
        </p:nvSpPr>
        <p:spPr>
          <a:xfrm>
            <a:off x="4643300" y="4654347"/>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Parallel Running</a:t>
            </a:r>
            <a:endParaRPr lang="en-GB" sz="2000" b="1" dirty="0"/>
          </a:p>
        </p:txBody>
      </p:sp>
      <p:sp>
        <p:nvSpPr>
          <p:cNvPr id="77" name="TextBox 76"/>
          <p:cNvSpPr txBox="1"/>
          <p:nvPr/>
        </p:nvSpPr>
        <p:spPr>
          <a:xfrm>
            <a:off x="4643300" y="5223378"/>
            <a:ext cx="4082270" cy="738664"/>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Pilot Implementation / Running</a:t>
            </a:r>
            <a:endParaRPr lang="en-GB" sz="2000" b="1" dirty="0"/>
          </a:p>
        </p:txBody>
      </p:sp>
      <p:sp>
        <p:nvSpPr>
          <p:cNvPr id="79" name="TextBox 78"/>
          <p:cNvSpPr txBox="1"/>
          <p:nvPr/>
        </p:nvSpPr>
        <p:spPr>
          <a:xfrm>
            <a:off x="4643300" y="6156012"/>
            <a:ext cx="4082270" cy="369332"/>
          </a:xfrm>
          <a:prstGeom prst="rect">
            <a:avLst/>
          </a:prstGeom>
          <a:solidFill>
            <a:srgbClr val="92D050"/>
          </a:solidFill>
          <a:ln w="28575">
            <a:solidFill>
              <a:schemeClr val="accent3">
                <a:lumMod val="50000"/>
              </a:schemeClr>
            </a:solidFill>
          </a:ln>
        </p:spPr>
        <p:txBody>
          <a:bodyPr wrap="square" lIns="0" tIns="0" rIns="0" bIns="0" rtlCol="0">
            <a:spAutoFit/>
          </a:bodyPr>
          <a:lstStyle/>
          <a:p>
            <a:pPr algn="ctr"/>
            <a:r>
              <a:rPr lang="en-US" sz="2400" b="1" dirty="0" smtClean="0"/>
              <a:t>Phased Implementation</a:t>
            </a:r>
            <a:endParaRPr lang="en-GB" sz="2000" b="1" dirty="0"/>
          </a:p>
        </p:txBody>
      </p:sp>
      <p:cxnSp>
        <p:nvCxnSpPr>
          <p:cNvPr id="80" name="Straight Arrow Connector 79"/>
          <p:cNvCxnSpPr>
            <a:stCxn id="68" idx="2"/>
            <a:endCxn id="79" idx="1"/>
          </p:cNvCxnSpPr>
          <p:nvPr/>
        </p:nvCxnSpPr>
        <p:spPr>
          <a:xfrm>
            <a:off x="1995205" y="4793818"/>
            <a:ext cx="2648095" cy="154686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88841362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284880643"/>
              </p:ext>
            </p:extLst>
          </p:nvPr>
        </p:nvGraphicFramePr>
        <p:xfrm>
          <a:off x="179512" y="1124744"/>
          <a:ext cx="8784976" cy="5196840"/>
        </p:xfrm>
        <a:graphic>
          <a:graphicData uri="http://schemas.openxmlformats.org/drawingml/2006/table">
            <a:tbl>
              <a:tblPr firstRow="1" bandRow="1">
                <a:tableStyleId>{5C22544A-7EE6-4342-B048-85BDC9FD1C3A}</a:tableStyleId>
              </a:tblPr>
              <a:tblGrid>
                <a:gridCol w="1800200"/>
                <a:gridCol w="2071143"/>
                <a:gridCol w="4913633"/>
              </a:tblGrid>
              <a:tr h="370840">
                <a:tc>
                  <a:txBody>
                    <a:bodyPr/>
                    <a:lstStyle/>
                    <a:p>
                      <a:r>
                        <a:rPr lang="en-US" sz="1700" dirty="0" smtClean="0">
                          <a:latin typeface="Arial" panose="020B0604020202020204" pitchFamily="34" charset="0"/>
                          <a:cs typeface="Arial" panose="020B0604020202020204" pitchFamily="34" charset="0"/>
                        </a:rPr>
                        <a:t>Implementation method</a:t>
                      </a:r>
                      <a:endParaRPr lang="en-GB" sz="1700" dirty="0">
                        <a:latin typeface="Arial" panose="020B0604020202020204" pitchFamily="34" charset="0"/>
                        <a:cs typeface="Arial" panose="020B0604020202020204" pitchFamily="34" charset="0"/>
                      </a:endParaRPr>
                    </a:p>
                  </a:txBody>
                  <a:tcPr/>
                </a:tc>
                <a:tc>
                  <a:txBody>
                    <a:bodyPr/>
                    <a:lstStyle/>
                    <a:p>
                      <a:r>
                        <a:rPr lang="en-US" sz="1700" dirty="0" smtClean="0">
                          <a:latin typeface="Arial" panose="020B0604020202020204" pitchFamily="34" charset="0"/>
                          <a:cs typeface="Arial" panose="020B0604020202020204" pitchFamily="34" charset="0"/>
                        </a:rPr>
                        <a:t>Design of Implementation method</a:t>
                      </a:r>
                      <a:endParaRPr lang="en-GB" sz="1700" dirty="0">
                        <a:latin typeface="Arial" panose="020B0604020202020204" pitchFamily="34" charset="0"/>
                        <a:cs typeface="Arial" panose="020B0604020202020204" pitchFamily="34" charset="0"/>
                      </a:endParaRPr>
                    </a:p>
                  </a:txBody>
                  <a:tcPr/>
                </a:tc>
                <a:tc>
                  <a:txBody>
                    <a:bodyPr/>
                    <a:lstStyle/>
                    <a:p>
                      <a:r>
                        <a:rPr lang="en-US" sz="1700" dirty="0" smtClean="0">
                          <a:latin typeface="Arial" panose="020B0604020202020204" pitchFamily="34" charset="0"/>
                          <a:cs typeface="Arial" panose="020B0604020202020204" pitchFamily="34" charset="0"/>
                        </a:rPr>
                        <a:t>Advantages and disadvantages of the</a:t>
                      </a:r>
                      <a:r>
                        <a:rPr lang="en-US" sz="1700" baseline="0" dirty="0" smtClean="0">
                          <a:latin typeface="Arial" panose="020B0604020202020204" pitchFamily="34" charset="0"/>
                          <a:cs typeface="Arial" panose="020B0604020202020204" pitchFamily="34" charset="0"/>
                        </a:rPr>
                        <a:t> </a:t>
                      </a:r>
                      <a:r>
                        <a:rPr lang="en-US" sz="1700" dirty="0" smtClean="0">
                          <a:latin typeface="Arial" panose="020B0604020202020204" pitchFamily="34" charset="0"/>
                          <a:cs typeface="Arial" panose="020B0604020202020204" pitchFamily="34" charset="0"/>
                        </a:rPr>
                        <a:t>method</a:t>
                      </a:r>
                      <a:endParaRPr lang="en-GB" sz="1700" dirty="0">
                        <a:latin typeface="Arial" panose="020B0604020202020204" pitchFamily="34" charset="0"/>
                        <a:cs typeface="Arial" panose="020B0604020202020204" pitchFamily="34" charset="0"/>
                      </a:endParaRPr>
                    </a:p>
                  </a:txBody>
                  <a:tcPr/>
                </a:tc>
              </a:tr>
              <a:tr h="370840">
                <a:tc>
                  <a:txBody>
                    <a:bodyPr/>
                    <a:lstStyle/>
                    <a:p>
                      <a:r>
                        <a:rPr lang="en-US" sz="1700" dirty="0" smtClean="0">
                          <a:latin typeface="Arial" panose="020B0604020202020204" pitchFamily="34" charset="0"/>
                          <a:cs typeface="Arial" panose="020B0604020202020204" pitchFamily="34" charset="0"/>
                        </a:rPr>
                        <a:t>Direct</a:t>
                      </a:r>
                      <a:endParaRPr lang="en-GB" sz="1700" dirty="0">
                        <a:latin typeface="Arial" panose="020B0604020202020204" pitchFamily="34" charset="0"/>
                        <a:cs typeface="Arial" panose="020B0604020202020204" pitchFamily="34" charset="0"/>
                      </a:endParaRPr>
                    </a:p>
                  </a:txBody>
                  <a:tcPr/>
                </a:tc>
                <a:tc>
                  <a:txBody>
                    <a:bodyPr/>
                    <a:lstStyle/>
                    <a:p>
                      <a:pPr algn="l"/>
                      <a:r>
                        <a:rPr lang="en-US" sz="1700" dirty="0" smtClean="0">
                          <a:latin typeface="Arial" panose="020B0604020202020204" pitchFamily="34" charset="0"/>
                          <a:cs typeface="Arial" panose="020B0604020202020204" pitchFamily="34" charset="0"/>
                        </a:rPr>
                        <a:t>With this method the old system is stopped</a:t>
                      </a:r>
                      <a:r>
                        <a:rPr lang="en-US" sz="1700" baseline="0" dirty="0" smtClean="0">
                          <a:latin typeface="Arial" panose="020B0604020202020204" pitchFamily="34" charset="0"/>
                          <a:cs typeface="Arial" panose="020B0604020202020204" pitchFamily="34" charset="0"/>
                        </a:rPr>
                        <a:t> overnight and the new system introduced immediately</a:t>
                      </a:r>
                      <a:endParaRPr lang="en-GB" sz="17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This method can be disastrous if the new system fails since the old system is no longer available</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The benefits are immediate</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Costs are reduced (since only one system used there is no need to pay for 2 sets of staff)</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Less likelihood</a:t>
                      </a:r>
                      <a:r>
                        <a:rPr lang="en-US" sz="1700" baseline="0" dirty="0" smtClean="0">
                          <a:latin typeface="Arial" panose="020B0604020202020204" pitchFamily="34" charset="0"/>
                          <a:cs typeface="Arial" panose="020B0604020202020204" pitchFamily="34" charset="0"/>
                        </a:rPr>
                        <a:t> of a malfunction since the new system will have been fully tested</a:t>
                      </a:r>
                      <a:endParaRPr lang="en-GB" sz="1700" dirty="0">
                        <a:latin typeface="Arial" panose="020B0604020202020204" pitchFamily="34" charset="0"/>
                        <a:cs typeface="Arial" panose="020B0604020202020204" pitchFamily="34" charset="0"/>
                      </a:endParaRPr>
                    </a:p>
                  </a:txBody>
                  <a:tcPr/>
                </a:tc>
              </a:tr>
              <a:tr h="370840">
                <a:tc>
                  <a:txBody>
                    <a:bodyPr/>
                    <a:lstStyle/>
                    <a:p>
                      <a:r>
                        <a:rPr lang="en-US" sz="1700" dirty="0" smtClean="0">
                          <a:latin typeface="Arial" panose="020B0604020202020204" pitchFamily="34" charset="0"/>
                          <a:cs typeface="Arial" panose="020B0604020202020204" pitchFamily="34" charset="0"/>
                        </a:rPr>
                        <a:t>Parallel</a:t>
                      </a:r>
                      <a:endParaRPr lang="en-GB" sz="1700" dirty="0">
                        <a:latin typeface="Arial" panose="020B0604020202020204" pitchFamily="34" charset="0"/>
                        <a:cs typeface="Arial" panose="020B0604020202020204" pitchFamily="34" charset="0"/>
                      </a:endParaRPr>
                    </a:p>
                  </a:txBody>
                  <a:tcPr/>
                </a:tc>
                <a:tc>
                  <a:txBody>
                    <a:bodyPr/>
                    <a:lstStyle/>
                    <a:p>
                      <a:pPr algn="l"/>
                      <a:r>
                        <a:rPr lang="en-US" sz="1700" dirty="0" smtClean="0">
                          <a:latin typeface="Arial" panose="020B0604020202020204" pitchFamily="34" charset="0"/>
                          <a:cs typeface="Arial" panose="020B0604020202020204" pitchFamily="34" charset="0"/>
                        </a:rPr>
                        <a:t>With this method, the old and new systems are run side by side for a time before the new system takes over altogether. </a:t>
                      </a:r>
                      <a:endParaRPr lang="en-GB" sz="1700" dirty="0">
                        <a:latin typeface="Arial" panose="020B0604020202020204" pitchFamily="34" charset="0"/>
                        <a:cs typeface="Arial" panose="020B0604020202020204" pitchFamily="34" charset="0"/>
                      </a:endParaRPr>
                    </a:p>
                  </a:txBody>
                  <a:tcPr/>
                </a:tc>
                <a:tc>
                  <a:txBody>
                    <a:bodyPr/>
                    <a:lstStyle/>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If the new system fails, the old system is still available as a backup</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It is possible to gradually train staff</a:t>
                      </a:r>
                    </a:p>
                    <a:p>
                      <a:pPr marL="285750" indent="-285750" algn="l">
                        <a:buClr>
                          <a:srgbClr val="00B050"/>
                        </a:buClr>
                        <a:buFont typeface="Arial" panose="020B0604020202020204" pitchFamily="34" charset="0"/>
                        <a:buChar char="•"/>
                      </a:pPr>
                      <a:r>
                        <a:rPr lang="en-US" sz="1700" dirty="0" smtClean="0">
                          <a:latin typeface="Arial" panose="020B0604020202020204" pitchFamily="34" charset="0"/>
                          <a:cs typeface="Arial" panose="020B0604020202020204" pitchFamily="34" charset="0"/>
                        </a:rPr>
                        <a:t>It is more expensive than </a:t>
                      </a:r>
                      <a:r>
                        <a:rPr lang="en-US" sz="1700" i="1" dirty="0" smtClean="0">
                          <a:latin typeface="Arial" panose="020B0604020202020204" pitchFamily="34" charset="0"/>
                          <a:cs typeface="Arial" panose="020B0604020202020204" pitchFamily="34" charset="0"/>
                        </a:rPr>
                        <a:t>direct</a:t>
                      </a:r>
                      <a:r>
                        <a:rPr lang="en-US" sz="1700" i="0" dirty="0" smtClean="0">
                          <a:latin typeface="Arial" panose="020B0604020202020204" pitchFamily="34" charset="0"/>
                          <a:cs typeface="Arial" panose="020B0604020202020204" pitchFamily="34" charset="0"/>
                        </a:rPr>
                        <a:t> since extra staff are needed to run both systems together.</a:t>
                      </a:r>
                    </a:p>
                    <a:p>
                      <a:pPr marL="285750" indent="-285750" algn="l">
                        <a:buClr>
                          <a:srgbClr val="00B050"/>
                        </a:buClr>
                        <a:buFont typeface="Arial" panose="020B0604020202020204" pitchFamily="34" charset="0"/>
                        <a:buChar char="•"/>
                      </a:pPr>
                      <a:r>
                        <a:rPr lang="en-US" sz="1700" i="0" dirty="0" smtClean="0">
                          <a:latin typeface="Arial" panose="020B0604020202020204" pitchFamily="34" charset="0"/>
                          <a:cs typeface="Arial" panose="020B0604020202020204" pitchFamily="34" charset="0"/>
                        </a:rPr>
                        <a:t>It’s also more time consuming than </a:t>
                      </a:r>
                      <a:r>
                        <a:rPr lang="en-US" sz="1700" i="1" dirty="0" smtClean="0">
                          <a:latin typeface="Arial" panose="020B0604020202020204" pitchFamily="34" charset="0"/>
                          <a:cs typeface="Arial" panose="020B0604020202020204" pitchFamily="34" charset="0"/>
                        </a:rPr>
                        <a:t>direct</a:t>
                      </a:r>
                      <a:r>
                        <a:rPr lang="en-US" sz="1700" i="0" dirty="0" smtClean="0">
                          <a:latin typeface="Arial" panose="020B0604020202020204" pitchFamily="34" charset="0"/>
                          <a:cs typeface="Arial" panose="020B0604020202020204" pitchFamily="34" charset="0"/>
                        </a:rPr>
                        <a:t> since data needs to be entered into 2 systems</a:t>
                      </a:r>
                      <a:endParaRPr lang="en-GB" sz="1700" dirty="0">
                        <a:latin typeface="Arial" panose="020B0604020202020204" pitchFamily="34" charset="0"/>
                        <a:cs typeface="Arial" panose="020B0604020202020204" pitchFamily="34" charset="0"/>
                      </a:endParaRPr>
                    </a:p>
                  </a:txBody>
                  <a:tcPr/>
                </a:tc>
              </a:tr>
            </a:tbl>
          </a:graphicData>
        </a:graphic>
      </p:graphicFrame>
      <p:sp>
        <p:nvSpPr>
          <p:cNvPr id="7"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3030173370"/>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64661178"/>
              </p:ext>
            </p:extLst>
          </p:nvPr>
        </p:nvGraphicFramePr>
        <p:xfrm>
          <a:off x="179511" y="1052736"/>
          <a:ext cx="8740201" cy="5638800"/>
        </p:xfrm>
        <a:graphic>
          <a:graphicData uri="http://schemas.openxmlformats.org/drawingml/2006/table">
            <a:tbl>
              <a:tblPr firstRow="1" bandRow="1">
                <a:tableStyleId>{5C22544A-7EE6-4342-B048-85BDC9FD1C3A}</a:tableStyleId>
              </a:tblPr>
              <a:tblGrid>
                <a:gridCol w="1805827"/>
                <a:gridCol w="2311458"/>
                <a:gridCol w="4622916"/>
              </a:tblGrid>
              <a:tr h="370840">
                <a:tc>
                  <a:txBody>
                    <a:bodyPr/>
                    <a:lstStyle/>
                    <a:p>
                      <a:r>
                        <a:rPr lang="en-US" sz="1600" dirty="0" smtClean="0">
                          <a:latin typeface="Arial" panose="020B0604020202020204" pitchFamily="34" charset="0"/>
                          <a:cs typeface="Arial" panose="020B0604020202020204" pitchFamily="34" charset="0"/>
                        </a:rPr>
                        <a:t>Implementation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Design of Implementation method</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Advantages and disadvantages of the</a:t>
                      </a:r>
                      <a:r>
                        <a:rPr lang="en-US" sz="1600" baseline="0"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method</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Pilot</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With this method,</a:t>
                      </a:r>
                      <a:r>
                        <a:rPr lang="en-US" sz="1600" baseline="0" dirty="0" smtClean="0">
                          <a:latin typeface="Arial" panose="020B0604020202020204" pitchFamily="34" charset="0"/>
                          <a:cs typeface="Arial" panose="020B0604020202020204" pitchFamily="34" charset="0"/>
                        </a:rPr>
                        <a:t> the new system is introduced into one branch of the company and its performance assessed before being introduced elsewhere in the company.</a:t>
                      </a:r>
                      <a:endParaRPr lang="en-GB" sz="1600" dirty="0" smtClean="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If the new system fails, only one part is affected; the remainder</a:t>
                      </a:r>
                      <a:r>
                        <a:rPr lang="en-US" sz="1600" baseline="0" dirty="0" smtClean="0">
                          <a:latin typeface="Arial" panose="020B0604020202020204" pitchFamily="34" charset="0"/>
                          <a:cs typeface="Arial" panose="020B0604020202020204" pitchFamily="34" charset="0"/>
                        </a:rPr>
                        <a:t> is unaffected.</a:t>
                      </a:r>
                    </a:p>
                    <a:p>
                      <a:pPr marL="228600" indent="-228600" algn="l">
                        <a:buClr>
                          <a:srgbClr val="00B050"/>
                        </a:buClr>
                        <a:buFont typeface="Arial" panose="020B0604020202020204" pitchFamily="34" charset="0"/>
                        <a:buChar char="•"/>
                      </a:pPr>
                      <a:r>
                        <a:rPr lang="en-US" sz="1600" baseline="0" dirty="0" smtClean="0">
                          <a:latin typeface="Arial" panose="020B0604020202020204" pitchFamily="34" charset="0"/>
                          <a:cs typeface="Arial" panose="020B0604020202020204" pitchFamily="34" charset="0"/>
                        </a:rPr>
                        <a:t>It is possible to train staff in one area only, which is much faster and less costly than </a:t>
                      </a:r>
                      <a:r>
                        <a:rPr lang="en-US" sz="1600" i="1" baseline="0" dirty="0" smtClean="0">
                          <a:latin typeface="Arial" panose="020B0604020202020204" pitchFamily="34" charset="0"/>
                          <a:cs typeface="Arial" panose="020B0604020202020204" pitchFamily="34" charset="0"/>
                        </a:rPr>
                        <a:t>parallel</a:t>
                      </a:r>
                      <a:r>
                        <a:rPr lang="en-US" sz="1600" i="0" baseline="0" dirty="0" smtClean="0">
                          <a:latin typeface="Arial" panose="020B0604020202020204" pitchFamily="34" charset="0"/>
                          <a:cs typeface="Arial" panose="020B0604020202020204" pitchFamily="34" charset="0"/>
                        </a:rPr>
                        <a:t>.</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The costs are less than </a:t>
                      </a:r>
                      <a:r>
                        <a:rPr lang="en-US" sz="1600" i="1" baseline="0" dirty="0" smtClean="0">
                          <a:latin typeface="Arial" panose="020B0604020202020204" pitchFamily="34" charset="0"/>
                          <a:cs typeface="Arial" panose="020B0604020202020204" pitchFamily="34" charset="0"/>
                        </a:rPr>
                        <a:t>parallel</a:t>
                      </a:r>
                      <a:r>
                        <a:rPr lang="en-US" sz="1600" i="0" baseline="0" dirty="0" smtClean="0">
                          <a:latin typeface="Arial" panose="020B0604020202020204" pitchFamily="34" charset="0"/>
                          <a:cs typeface="Arial" panose="020B0604020202020204" pitchFamily="34" charset="0"/>
                        </a:rPr>
                        <a:t> since only one part of the system is being used in the pilot warehouse.</a:t>
                      </a:r>
                      <a:endParaRPr lang="en-GB" sz="1600" dirty="0">
                        <a:latin typeface="Arial" panose="020B0604020202020204" pitchFamily="34" charset="0"/>
                        <a:cs typeface="Arial" panose="020B0604020202020204" pitchFamily="34" charset="0"/>
                      </a:endParaRPr>
                    </a:p>
                  </a:txBody>
                  <a:tcPr/>
                </a:tc>
              </a:tr>
              <a:tr h="370840">
                <a:tc>
                  <a:txBody>
                    <a:bodyPr/>
                    <a:lstStyle/>
                    <a:p>
                      <a:r>
                        <a:rPr lang="en-US" sz="1600" dirty="0" smtClean="0">
                          <a:latin typeface="Arial" panose="020B0604020202020204" pitchFamily="34" charset="0"/>
                          <a:cs typeface="Arial" panose="020B0604020202020204" pitchFamily="34" charset="0"/>
                        </a:rPr>
                        <a:t>Phased</a:t>
                      </a:r>
                      <a:endParaRPr lang="en-GB" sz="16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Arial" panose="020B0604020202020204" pitchFamily="34" charset="0"/>
                          <a:cs typeface="Arial" panose="020B0604020202020204" pitchFamily="34" charset="0"/>
                        </a:rPr>
                        <a:t>With this method, only part if the new system is introduced and, only when it proves to work satisfactorily,</a:t>
                      </a:r>
                      <a:r>
                        <a:rPr lang="en-US" sz="1600" baseline="0" dirty="0" smtClean="0">
                          <a:latin typeface="Arial" panose="020B0604020202020204" pitchFamily="34" charset="0"/>
                          <a:cs typeface="Arial" panose="020B0604020202020204" pitchFamily="34" charset="0"/>
                        </a:rPr>
                        <a:t> is the next part introduced, and so on, until the old system is fully replaced </a:t>
                      </a:r>
                      <a:endParaRPr lang="en-GB" sz="1600" dirty="0" smtClean="0">
                        <a:latin typeface="Arial" panose="020B0604020202020204" pitchFamily="34" charset="0"/>
                        <a:cs typeface="Arial" panose="020B0604020202020204" pitchFamily="34" charset="0"/>
                      </a:endParaRPr>
                    </a:p>
                    <a:p>
                      <a:pPr algn="l"/>
                      <a:endParaRPr lang="en-GB" sz="1600" dirty="0">
                        <a:latin typeface="Arial" panose="020B0604020202020204" pitchFamily="34" charset="0"/>
                        <a:cs typeface="Arial" panose="020B0604020202020204" pitchFamily="34" charset="0"/>
                      </a:endParaRPr>
                    </a:p>
                  </a:txBody>
                  <a:tcPr/>
                </a:tc>
                <a:tc>
                  <a:txBody>
                    <a:bodyPr/>
                    <a:lstStyle/>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If the latest part fails, it is only necessary to go back in the system to the point of failure; hence failure isn’t disastrous.</a:t>
                      </a:r>
                    </a:p>
                    <a:p>
                      <a:pPr marL="228600" indent="-228600" algn="l">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More expensive than </a:t>
                      </a:r>
                      <a:r>
                        <a:rPr lang="en-US" sz="1600" i="1" dirty="0" smtClean="0">
                          <a:latin typeface="Arial" panose="020B0604020202020204" pitchFamily="34" charset="0"/>
                          <a:cs typeface="Arial" panose="020B0604020202020204" pitchFamily="34" charset="0"/>
                        </a:rPr>
                        <a:t>direct</a:t>
                      </a:r>
                      <a:r>
                        <a:rPr lang="en-US" sz="1600" i="0" dirty="0" smtClean="0">
                          <a:latin typeface="Arial" panose="020B0604020202020204" pitchFamily="34" charset="0"/>
                          <a:cs typeface="Arial" panose="020B0604020202020204" pitchFamily="34" charset="0"/>
                        </a:rPr>
                        <a:t> since it is necessary to evaluate</a:t>
                      </a:r>
                      <a:r>
                        <a:rPr lang="en-US" sz="1600" i="0" baseline="0" dirty="0" smtClean="0">
                          <a:latin typeface="Arial" panose="020B0604020202020204" pitchFamily="34" charset="0"/>
                          <a:cs typeface="Arial" panose="020B0604020202020204" pitchFamily="34" charset="0"/>
                        </a:rPr>
                        <a:t> each phase before moving on to the next stage.</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Very time consuming since each </a:t>
                      </a:r>
                      <a:r>
                        <a:rPr lang="en-US" sz="1600" i="0" baseline="0" dirty="0" err="1" smtClean="0">
                          <a:latin typeface="Arial" panose="020B0604020202020204" pitchFamily="34" charset="0"/>
                          <a:cs typeface="Arial" panose="020B0604020202020204" pitchFamily="34" charset="0"/>
                        </a:rPr>
                        <a:t>aprt</a:t>
                      </a:r>
                      <a:r>
                        <a:rPr lang="en-US" sz="1600" i="0" baseline="0" dirty="0" smtClean="0">
                          <a:latin typeface="Arial" panose="020B0604020202020204" pitchFamily="34" charset="0"/>
                          <a:cs typeface="Arial" panose="020B0604020202020204" pitchFamily="34" charset="0"/>
                        </a:rPr>
                        <a:t> needs to be fully evaluated before making any further changes to the system.</a:t>
                      </a:r>
                    </a:p>
                    <a:p>
                      <a:pPr marL="228600" indent="-228600" algn="l">
                        <a:buClr>
                          <a:srgbClr val="00B050"/>
                        </a:buClr>
                        <a:buFont typeface="Arial" panose="020B0604020202020204" pitchFamily="34" charset="0"/>
                        <a:buChar char="•"/>
                      </a:pPr>
                      <a:r>
                        <a:rPr lang="en-US" sz="1600" i="0" baseline="0" dirty="0" smtClean="0">
                          <a:latin typeface="Arial" panose="020B0604020202020204" pitchFamily="34" charset="0"/>
                          <a:cs typeface="Arial" panose="020B0604020202020204" pitchFamily="34" charset="0"/>
                        </a:rPr>
                        <a:t>It is possible to ensure the system works properly before expanding.</a:t>
                      </a:r>
                      <a:endParaRPr lang="en-GB" sz="1600" dirty="0">
                        <a:latin typeface="Arial" panose="020B0604020202020204" pitchFamily="34" charset="0"/>
                        <a:cs typeface="Arial" panose="020B0604020202020204" pitchFamily="34" charset="0"/>
                      </a:endParaRPr>
                    </a:p>
                  </a:txBody>
                  <a:tcPr/>
                </a:tc>
              </a:tr>
            </a:tbl>
          </a:graphicData>
        </a:graphic>
      </p:graphicFrame>
      <p:sp>
        <p:nvSpPr>
          <p:cNvPr id="6" name="Title 2"/>
          <p:cNvSpPr>
            <a:spLocks noGrp="1"/>
          </p:cNvSpPr>
          <p:nvPr>
            <p:ph type="title"/>
          </p:nvPr>
        </p:nvSpPr>
        <p:spPr>
          <a:xfrm>
            <a:off x="70266" y="72008"/>
            <a:ext cx="7670086" cy="548680"/>
          </a:xfrm>
        </p:spPr>
        <p:txBody>
          <a:bodyPr>
            <a:noAutofit/>
          </a:bodyPr>
          <a:lstStyle/>
          <a:p>
            <a:r>
              <a:rPr lang="en-US" sz="2500" dirty="0" smtClean="0"/>
              <a:t>P1.4 – Components of A System Development Lifecycle </a:t>
            </a:r>
            <a:endParaRPr lang="en-GB" sz="2500" dirty="0"/>
          </a:p>
        </p:txBody>
      </p:sp>
    </p:spTree>
    <p:extLst>
      <p:ext uri="{BB962C8B-B14F-4D97-AF65-F5344CB8AC3E}">
        <p14:creationId xmlns:p14="http://schemas.microsoft.com/office/powerpoint/2010/main" val="2964928254"/>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179512" y="1052736"/>
            <a:ext cx="8784976" cy="5747727"/>
          </a:xfrm>
          <a:prstGeom prst="rect">
            <a:avLst/>
          </a:prstGeom>
        </p:spPr>
        <p:txBody>
          <a:bodyPr wrap="square">
            <a:spAutoFit/>
          </a:bodyPr>
          <a:lstStyle/>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50" dirty="0" smtClean="0">
                <a:latin typeface="Arial" panose="020B0604020202020204" pitchFamily="34" charset="0"/>
                <a:cs typeface="Arial" panose="020B0604020202020204" pitchFamily="34" charset="0"/>
              </a:rPr>
              <a: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269875" indent="-269875">
              <a:buClr>
                <a:srgbClr val="00B050"/>
              </a:buClr>
              <a:buFont typeface="Wingdings 3" panose="05040102010807070707" pitchFamily="18" charset="2"/>
              <a:buChar char=""/>
            </a:pPr>
            <a:r>
              <a:rPr lang="en-US" sz="175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5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643324"/>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6570796" cy="5530745"/>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860" dirty="0" smtClean="0"/>
              <a:t>A </a:t>
            </a:r>
            <a:r>
              <a:rPr lang="en-US" sz="1860" dirty="0"/>
              <a:t>project can be broken down into phases to help monitoring and control its performance. </a:t>
            </a:r>
            <a:r>
              <a:rPr lang="en-US" sz="1860" dirty="0" smtClean="0"/>
              <a:t>There are different life cycle strategies companies can take when implementing change and each has its technical merits depending on the change that is necessary.</a:t>
            </a:r>
          </a:p>
          <a:p>
            <a:pPr marL="285750" indent="-285750">
              <a:buClr>
                <a:srgbClr val="C00000"/>
              </a:buClr>
              <a:buSzPct val="80000"/>
              <a:buFont typeface="Arial" panose="020B0604020202020204" pitchFamily="34" charset="0"/>
              <a:buChar char="►"/>
            </a:pPr>
            <a:r>
              <a:rPr lang="en-US" sz="1860" b="1" dirty="0" smtClean="0">
                <a:solidFill>
                  <a:srgbClr val="FF0000"/>
                </a:solidFill>
              </a:rPr>
              <a:t>linear </a:t>
            </a:r>
            <a:r>
              <a:rPr lang="en-US" sz="1860" b="1" dirty="0">
                <a:solidFill>
                  <a:srgbClr val="FF0000"/>
                </a:solidFill>
              </a:rPr>
              <a:t>(e.g. waterfall, v model, incremental</a:t>
            </a:r>
            <a:r>
              <a:rPr lang="en-US" sz="1860" b="1" dirty="0" smtClean="0">
                <a:solidFill>
                  <a:srgbClr val="FF0000"/>
                </a:solidFill>
              </a:rPr>
              <a:t>) </a:t>
            </a:r>
            <a:r>
              <a:rPr lang="en-US" sz="1860" dirty="0" smtClean="0"/>
              <a:t>- In </a:t>
            </a:r>
            <a:r>
              <a:rPr lang="en-US" sz="1860" dirty="0"/>
              <a:t>cases where the phases follow one another, the resulting structure is called </a:t>
            </a:r>
            <a:r>
              <a:rPr lang="en-US" sz="1860" b="1" dirty="0"/>
              <a:t>a linear </a:t>
            </a:r>
            <a:r>
              <a:rPr lang="en-US" sz="1860" b="1" dirty="0" smtClean="0"/>
              <a:t>life </a:t>
            </a:r>
            <a:r>
              <a:rPr lang="en-US" sz="1860" b="1" dirty="0"/>
              <a:t>cycle model</a:t>
            </a:r>
            <a:r>
              <a:rPr lang="en-US" sz="1860" dirty="0"/>
              <a:t>. A linear life cycle is best suited for projects that have well-defined objectives from the outset of the project. In a linear life cycle, any change to the project scope will result in the changes in project schedule and the project delivery date</a:t>
            </a:r>
            <a:r>
              <a:rPr lang="en-US" sz="1860" dirty="0" smtClean="0"/>
              <a:t>.</a:t>
            </a:r>
          </a:p>
          <a:p>
            <a:pPr marL="285750" indent="-285750">
              <a:buClr>
                <a:srgbClr val="C00000"/>
              </a:buClr>
              <a:buSzPct val="80000"/>
              <a:buFont typeface="Arial" panose="020B0604020202020204" pitchFamily="34" charset="0"/>
              <a:buChar char="►"/>
            </a:pPr>
            <a:r>
              <a:rPr lang="en-US" sz="1860" dirty="0" smtClean="0"/>
              <a:t>These can be broken down into Waterfall, Model and Incremental </a:t>
            </a:r>
            <a:r>
              <a:rPr lang="en-US" sz="1860" dirty="0"/>
              <a:t>models. </a:t>
            </a:r>
            <a:endParaRPr lang="en-US" sz="1860" dirty="0" smtClean="0"/>
          </a:p>
          <a:p>
            <a:pPr marL="285750" indent="-285750">
              <a:buClr>
                <a:srgbClr val="C00000"/>
              </a:buClr>
              <a:buSzPct val="80000"/>
              <a:buFont typeface="Arial" panose="020B0604020202020204" pitchFamily="34" charset="0"/>
              <a:buChar char="►"/>
            </a:pPr>
            <a:r>
              <a:rPr lang="en-US" sz="1860" dirty="0" smtClean="0"/>
              <a:t>The </a:t>
            </a:r>
            <a:r>
              <a:rPr lang="en-US" sz="1860" b="1" dirty="0"/>
              <a:t>waterfall model </a:t>
            </a:r>
            <a:r>
              <a:rPr lang="en-US" sz="1860" dirty="0" err="1" smtClean="0"/>
              <a:t>emphasises</a:t>
            </a:r>
            <a:r>
              <a:rPr lang="en-US" sz="1860" dirty="0" smtClean="0"/>
              <a:t> </a:t>
            </a:r>
            <a:r>
              <a:rPr lang="en-US" sz="1860" dirty="0"/>
              <a:t>that a logical progression of steps be taken throughout the software development life </a:t>
            </a:r>
            <a:r>
              <a:rPr lang="en-US" sz="1860" dirty="0" smtClean="0"/>
              <a:t>cycle, </a:t>
            </a:r>
            <a:r>
              <a:rPr lang="en-US" sz="1860" dirty="0"/>
              <a:t>much like the cascading steps down an incremental waterfall</a:t>
            </a:r>
            <a:r>
              <a:rPr lang="en-US" sz="1860" dirty="0" smtClean="0"/>
              <a:t>. Like other models it is broken down into 6 stages:</a:t>
            </a:r>
            <a:endParaRPr lang="en-US" sz="186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7170" name="Picture 2" descr="Image result for linear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1052737"/>
            <a:ext cx="2232249" cy="2205832"/>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Image result for linear life cycle model"/>
          <p:cNvPicPr>
            <a:picLocks noChangeAspect="1" noChangeArrowheads="1"/>
          </p:cNvPicPr>
          <p:nvPr/>
        </p:nvPicPr>
        <p:blipFill rotWithShape="1">
          <a:blip r:embed="rId4">
            <a:extLst>
              <a:ext uri="{28A0092B-C50C-407E-A947-70E740481C1C}">
                <a14:useLocalDpi xmlns:a14="http://schemas.microsoft.com/office/drawing/2010/main" val="0"/>
              </a:ext>
            </a:extLst>
          </a:blip>
          <a:srcRect l="2208" t="3029" r="4747" b="4334"/>
          <a:stretch/>
        </p:blipFill>
        <p:spPr bwMode="auto">
          <a:xfrm>
            <a:off x="6732241" y="4716145"/>
            <a:ext cx="2232248" cy="195321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linear life cycle model"/>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318" t="9205" r="1257" b="6562"/>
          <a:stretch/>
        </p:blipFill>
        <p:spPr bwMode="auto">
          <a:xfrm>
            <a:off x="6732240" y="3356992"/>
            <a:ext cx="2226983" cy="114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077697"/>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3" y="1052736"/>
            <a:ext cx="8797779" cy="5438412"/>
          </a:xfrm>
          <a:prstGeom prst="rect">
            <a:avLst/>
          </a:prstGeom>
        </p:spPr>
        <p:txBody>
          <a:bodyPr wrap="square">
            <a:spAutoFit/>
          </a:bodyPr>
          <a:lstStyle/>
          <a:p>
            <a:pPr marL="361950" indent="-361950">
              <a:buClr>
                <a:srgbClr val="C00000"/>
              </a:buClr>
              <a:buSzPct val="100000"/>
              <a:buFont typeface="+mj-lt"/>
              <a:buAutoNum type="arabicPeriod"/>
            </a:pPr>
            <a:r>
              <a:rPr lang="en-US" sz="1930" b="1" dirty="0"/>
              <a:t>Requirements</a:t>
            </a:r>
            <a:r>
              <a:rPr lang="en-US" sz="1930" dirty="0"/>
              <a:t>: During this initial phase, the potential </a:t>
            </a:r>
            <a:r>
              <a:rPr lang="en-US" sz="1930" dirty="0" smtClean="0"/>
              <a:t/>
            </a:r>
            <a:br>
              <a:rPr lang="en-US" sz="1930" dirty="0" smtClean="0"/>
            </a:br>
            <a:r>
              <a:rPr lang="en-US" sz="1930" dirty="0" smtClean="0"/>
              <a:t>requirements </a:t>
            </a:r>
            <a:r>
              <a:rPr lang="en-US" sz="1930" dirty="0"/>
              <a:t>of the application are methodically </a:t>
            </a:r>
            <a:r>
              <a:rPr lang="en-US" sz="1930" dirty="0" smtClean="0"/>
              <a:t/>
            </a:r>
            <a:br>
              <a:rPr lang="en-US" sz="1930" dirty="0" smtClean="0"/>
            </a:br>
            <a:r>
              <a:rPr lang="en-US" sz="1930" dirty="0" smtClean="0"/>
              <a:t>analyzed and </a:t>
            </a:r>
            <a:r>
              <a:rPr lang="en-US" sz="1930" dirty="0"/>
              <a:t>written down in a specification document </a:t>
            </a:r>
            <a:r>
              <a:rPr lang="en-US" sz="1930" dirty="0" smtClean="0"/>
              <a:t/>
            </a:r>
            <a:br>
              <a:rPr lang="en-US" sz="1930" dirty="0" smtClean="0"/>
            </a:br>
            <a:r>
              <a:rPr lang="en-US" sz="1930" dirty="0" smtClean="0"/>
              <a:t>that </a:t>
            </a:r>
            <a:r>
              <a:rPr lang="en-US" sz="1930" dirty="0"/>
              <a:t>serves </a:t>
            </a:r>
            <a:r>
              <a:rPr lang="en-US" sz="1930" dirty="0" smtClean="0"/>
              <a:t>as </a:t>
            </a:r>
            <a:r>
              <a:rPr lang="en-US" sz="1930" dirty="0"/>
              <a:t>the basis for all future development. </a:t>
            </a:r>
            <a:endParaRPr lang="en-US" sz="1930" dirty="0" smtClean="0"/>
          </a:p>
          <a:p>
            <a:pPr marL="361950" indent="-361950">
              <a:buClr>
                <a:srgbClr val="C00000"/>
              </a:buClr>
              <a:buSzPct val="100000"/>
              <a:buFont typeface="+mj-lt"/>
              <a:buAutoNum type="arabicPeriod"/>
            </a:pPr>
            <a:r>
              <a:rPr lang="en-US" sz="1930" b="1" dirty="0" smtClean="0"/>
              <a:t>Analysis</a:t>
            </a:r>
            <a:r>
              <a:rPr lang="en-US" sz="1930" dirty="0"/>
              <a:t>: During this second stage, the system is </a:t>
            </a:r>
            <a:r>
              <a:rPr lang="en-IE" sz="1930" dirty="0" smtClean="0"/>
              <a:t/>
            </a:r>
            <a:br>
              <a:rPr lang="en-IE" sz="1930" dirty="0" smtClean="0"/>
            </a:br>
            <a:r>
              <a:rPr lang="en-US" sz="1930" dirty="0" smtClean="0"/>
              <a:t>analyzed </a:t>
            </a:r>
            <a:r>
              <a:rPr lang="en-US" sz="1930" dirty="0"/>
              <a:t>in order to properly generate the models and </a:t>
            </a:r>
            <a:r>
              <a:rPr lang="en-US" sz="1930" dirty="0" smtClean="0"/>
              <a:t/>
            </a:r>
            <a:br>
              <a:rPr lang="en-US" sz="1930" dirty="0" smtClean="0"/>
            </a:br>
            <a:r>
              <a:rPr lang="en-US" sz="1930" dirty="0" smtClean="0"/>
              <a:t>business </a:t>
            </a:r>
            <a:r>
              <a:rPr lang="en-US" sz="1930" dirty="0"/>
              <a:t>logic that will be used in the application.</a:t>
            </a:r>
          </a:p>
          <a:p>
            <a:pPr marL="361950" indent="-361950">
              <a:buClr>
                <a:srgbClr val="C00000"/>
              </a:buClr>
              <a:buSzPct val="100000"/>
              <a:buFont typeface="+mj-lt"/>
              <a:buAutoNum type="arabicPeriod"/>
            </a:pPr>
            <a:r>
              <a:rPr lang="en-US" sz="1930" b="1" dirty="0"/>
              <a:t>Design</a:t>
            </a:r>
            <a:r>
              <a:rPr lang="en-US" sz="1930" dirty="0"/>
              <a:t>: This stage largely covers technical design </a:t>
            </a:r>
            <a:r>
              <a:rPr lang="en-US" sz="1930" dirty="0" smtClean="0"/>
              <a:t/>
            </a:r>
            <a:br>
              <a:rPr lang="en-US" sz="1930" dirty="0" smtClean="0"/>
            </a:br>
            <a:r>
              <a:rPr lang="en-US" sz="1930" dirty="0" smtClean="0"/>
              <a:t>requirements</a:t>
            </a:r>
            <a:r>
              <a:rPr lang="en-US" sz="1930" dirty="0"/>
              <a:t>, such as programming language, data </a:t>
            </a:r>
            <a:r>
              <a:rPr lang="en-US" sz="1930" dirty="0" smtClean="0"/>
              <a:t/>
            </a:r>
            <a:br>
              <a:rPr lang="en-US" sz="1930" dirty="0" smtClean="0"/>
            </a:br>
            <a:r>
              <a:rPr lang="en-US" sz="1930" dirty="0" smtClean="0"/>
              <a:t>layers</a:t>
            </a:r>
            <a:r>
              <a:rPr lang="en-US" sz="1930" dirty="0"/>
              <a:t>, services, etc</a:t>
            </a:r>
            <a:r>
              <a:rPr lang="en-US" sz="1930" dirty="0" smtClean="0"/>
              <a:t>.</a:t>
            </a:r>
            <a:endParaRPr lang="en-US" sz="1930" dirty="0"/>
          </a:p>
          <a:p>
            <a:pPr marL="361950" indent="-361950">
              <a:buClr>
                <a:srgbClr val="C00000"/>
              </a:buClr>
              <a:buSzPct val="100000"/>
              <a:buFont typeface="+mj-lt"/>
              <a:buAutoNum type="arabicPeriod"/>
            </a:pPr>
            <a:r>
              <a:rPr lang="en-US" sz="1930" b="1" dirty="0"/>
              <a:t>Coding</a:t>
            </a:r>
            <a:r>
              <a:rPr lang="en-US" sz="1930" dirty="0"/>
              <a:t>: The actual source code is finally written in this </a:t>
            </a:r>
            <a:r>
              <a:rPr lang="en-US" sz="1930" dirty="0" smtClean="0"/>
              <a:t/>
            </a:r>
            <a:br>
              <a:rPr lang="en-US" sz="1930" dirty="0" smtClean="0"/>
            </a:br>
            <a:r>
              <a:rPr lang="en-US" sz="1930" dirty="0" smtClean="0"/>
              <a:t>fourth </a:t>
            </a:r>
            <a:r>
              <a:rPr lang="en-US" sz="1930" dirty="0"/>
              <a:t>stage, implementing all models, business logic, </a:t>
            </a:r>
            <a:r>
              <a:rPr lang="en-US" sz="1930" dirty="0" smtClean="0"/>
              <a:t/>
            </a:r>
            <a:br>
              <a:rPr lang="en-US" sz="1930" dirty="0" smtClean="0"/>
            </a:br>
            <a:r>
              <a:rPr lang="en-US" sz="1930" dirty="0" smtClean="0"/>
              <a:t>and </a:t>
            </a:r>
            <a:r>
              <a:rPr lang="en-US" sz="1930" dirty="0"/>
              <a:t>service integrations that were specified in the prior stages.</a:t>
            </a:r>
          </a:p>
          <a:p>
            <a:pPr marL="361950" indent="-361950">
              <a:buClr>
                <a:srgbClr val="C00000"/>
              </a:buClr>
              <a:buSzPct val="100000"/>
              <a:buFont typeface="+mj-lt"/>
              <a:buAutoNum type="arabicPeriod"/>
            </a:pPr>
            <a:r>
              <a:rPr lang="en-US" sz="1930" b="1" dirty="0"/>
              <a:t>Testing</a:t>
            </a:r>
            <a:r>
              <a:rPr lang="en-US" sz="1930" dirty="0"/>
              <a:t>: During this stage, </a:t>
            </a:r>
            <a:r>
              <a:rPr lang="en-US" sz="1930" dirty="0" smtClean="0"/>
              <a:t>beta </a:t>
            </a:r>
            <a:r>
              <a:rPr lang="en-US" sz="1930" dirty="0"/>
              <a:t>testers, and all other testers systematically discover and report issues within the application that need to be resolved. </a:t>
            </a:r>
          </a:p>
          <a:p>
            <a:pPr marL="361950" indent="-361950">
              <a:buClr>
                <a:srgbClr val="C00000"/>
              </a:buClr>
              <a:buSzPct val="100000"/>
              <a:buFont typeface="+mj-lt"/>
              <a:buAutoNum type="arabicPeriod"/>
            </a:pPr>
            <a:r>
              <a:rPr lang="en-US" sz="1930" b="1" dirty="0"/>
              <a:t>Operations</a:t>
            </a:r>
            <a:r>
              <a:rPr lang="en-US" sz="1930" dirty="0"/>
              <a:t>: Finally, the application is ready for deployment to a live environment. The operations stage entails not just the deployment of the application, but also subsequent support and maintenance </a:t>
            </a:r>
            <a:r>
              <a:rPr lang="en-US" sz="1930" dirty="0" smtClean="0"/>
              <a:t>required.</a:t>
            </a:r>
            <a:endParaRPr lang="en-US" sz="193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Waterfall Method</a:t>
            </a:r>
            <a:endParaRPr lang="en-GB" sz="3600" dirty="0"/>
          </a:p>
        </p:txBody>
      </p:sp>
      <p:pic>
        <p:nvPicPr>
          <p:cNvPr id="7172" name="Picture 4" descr="Image result for linear life cycle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2208" t="3029" r="4747" b="4334"/>
          <a:stretch/>
        </p:blipFill>
        <p:spPr bwMode="auto">
          <a:xfrm>
            <a:off x="6732241" y="2483896"/>
            <a:ext cx="2232248" cy="195321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Image result for linear life cycle mode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6318" t="9205" r="1257" b="6562"/>
          <a:stretch/>
        </p:blipFill>
        <p:spPr bwMode="auto">
          <a:xfrm>
            <a:off x="6732240" y="1124743"/>
            <a:ext cx="2226983" cy="114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846576"/>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766088"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b="1" dirty="0" smtClean="0">
                <a:solidFill>
                  <a:srgbClr val="FF0000"/>
                </a:solidFill>
              </a:rPr>
              <a:t>Incremental Life Cycle Model </a:t>
            </a:r>
            <a:r>
              <a:rPr lang="en-US" sz="1900" dirty="0" smtClean="0"/>
              <a:t>- The basic idea behind this method is to develop a system through repeated cycles (</a:t>
            </a:r>
            <a:r>
              <a:rPr lang="en-US" sz="1900" b="1" dirty="0" smtClean="0"/>
              <a:t>iterative</a:t>
            </a:r>
            <a:r>
              <a:rPr lang="en-US" sz="1900" dirty="0" smtClean="0"/>
              <a:t>) and in smaller portions at a time (</a:t>
            </a:r>
            <a:r>
              <a:rPr lang="en-US" sz="1900" b="1" dirty="0" smtClean="0"/>
              <a:t>incremental</a:t>
            </a:r>
            <a:r>
              <a:rPr lang="en-US" sz="1900" dirty="0" smtClean="0"/>
              <a:t>), allowing software developers to take advantage of what was learned during development of earlier parts or versions of the system.</a:t>
            </a:r>
          </a:p>
          <a:p>
            <a:pPr>
              <a:buClr>
                <a:srgbClr val="C00000"/>
              </a:buClr>
              <a:buSzPct val="80000"/>
            </a:pPr>
            <a:r>
              <a:rPr lang="en-US" sz="1900" b="1" dirty="0"/>
              <a:t>Advantages </a:t>
            </a:r>
            <a:r>
              <a:rPr lang="en-US" sz="1900" dirty="0"/>
              <a:t>of Incremental model:</a:t>
            </a:r>
          </a:p>
          <a:p>
            <a:pPr marL="361950" indent="-361950">
              <a:buClr>
                <a:srgbClr val="C00000"/>
              </a:buClr>
              <a:buSzPct val="100000"/>
              <a:buFont typeface="+mj-lt"/>
              <a:buAutoNum type="arabicPeriod"/>
            </a:pPr>
            <a:r>
              <a:rPr lang="en-US" sz="1900" dirty="0" smtClean="0"/>
              <a:t>Generates </a:t>
            </a:r>
            <a:r>
              <a:rPr lang="en-US" sz="1900" dirty="0"/>
              <a:t>working software quickly and early during the software life cycle.</a:t>
            </a:r>
          </a:p>
          <a:p>
            <a:pPr marL="361950" indent="-361950">
              <a:buClr>
                <a:srgbClr val="C00000"/>
              </a:buClr>
              <a:buSzPct val="100000"/>
              <a:buFont typeface="+mj-lt"/>
              <a:buAutoNum type="arabicPeriod"/>
            </a:pPr>
            <a:r>
              <a:rPr lang="en-US" sz="1900" dirty="0"/>
              <a:t>This model is more flexible – less costly to change scope and requirements.</a:t>
            </a:r>
          </a:p>
          <a:p>
            <a:pPr marL="361950" indent="-361950">
              <a:buClr>
                <a:srgbClr val="C00000"/>
              </a:buClr>
              <a:buSzPct val="100000"/>
              <a:buFont typeface="+mj-lt"/>
              <a:buAutoNum type="arabicPeriod"/>
            </a:pPr>
            <a:r>
              <a:rPr lang="en-US" sz="1900" dirty="0"/>
              <a:t>It is easier to test and debug during a smaller iteration.</a:t>
            </a:r>
          </a:p>
          <a:p>
            <a:pPr marL="361950" indent="-361950">
              <a:buClr>
                <a:srgbClr val="C00000"/>
              </a:buClr>
              <a:buSzPct val="100000"/>
              <a:buFont typeface="+mj-lt"/>
              <a:buAutoNum type="arabicPeriod"/>
            </a:pPr>
            <a:r>
              <a:rPr lang="en-US" sz="1900" dirty="0"/>
              <a:t>In this model customer can respond to each built.</a:t>
            </a:r>
          </a:p>
          <a:p>
            <a:pPr marL="361950" indent="-361950">
              <a:buClr>
                <a:srgbClr val="C00000"/>
              </a:buClr>
              <a:buSzPct val="100000"/>
              <a:buFont typeface="+mj-lt"/>
              <a:buAutoNum type="arabicPeriod"/>
            </a:pPr>
            <a:r>
              <a:rPr lang="en-US" sz="1900" dirty="0"/>
              <a:t>Lowers initial delivery cost.</a:t>
            </a:r>
          </a:p>
          <a:p>
            <a:pPr marL="361950" indent="-361950">
              <a:buClr>
                <a:srgbClr val="C00000"/>
              </a:buClr>
              <a:buSzPct val="100000"/>
              <a:buFont typeface="+mj-lt"/>
              <a:buAutoNum type="arabicPeriod"/>
            </a:pPr>
            <a:r>
              <a:rPr lang="en-US" sz="1900" dirty="0"/>
              <a:t>Easier to manage risk because risky pieces are </a:t>
            </a:r>
            <a:r>
              <a:rPr lang="en-US" sz="1900" dirty="0" smtClean="0"/>
              <a:t/>
            </a:r>
            <a:br>
              <a:rPr lang="en-US" sz="1900" dirty="0" smtClean="0"/>
            </a:br>
            <a:r>
              <a:rPr lang="en-US" sz="1900" dirty="0" smtClean="0"/>
              <a:t>identified </a:t>
            </a:r>
            <a:r>
              <a:rPr lang="en-US" sz="1900" dirty="0"/>
              <a:t>and handled during it’d iteration.</a:t>
            </a:r>
          </a:p>
          <a:p>
            <a:pPr>
              <a:buClr>
                <a:srgbClr val="C00000"/>
              </a:buClr>
              <a:buSzPct val="80000"/>
            </a:pPr>
            <a:r>
              <a:rPr lang="en-US" sz="1900" b="1" dirty="0"/>
              <a:t>Disadvantages</a:t>
            </a:r>
            <a:r>
              <a:rPr lang="en-US" sz="1900" dirty="0"/>
              <a:t> of Incremental model</a:t>
            </a:r>
            <a:r>
              <a:rPr lang="en-US" sz="1900" dirty="0" smtClean="0"/>
              <a:t>:</a:t>
            </a:r>
            <a:endParaRPr lang="en-US" sz="1900" dirty="0"/>
          </a:p>
          <a:p>
            <a:pPr marL="361950" indent="-361950">
              <a:buClr>
                <a:srgbClr val="C00000"/>
              </a:buClr>
              <a:buSzPct val="100000"/>
              <a:buFont typeface="+mj-lt"/>
              <a:buAutoNum type="arabicPeriod"/>
            </a:pPr>
            <a:r>
              <a:rPr lang="en-US" sz="1900" dirty="0"/>
              <a:t>Needs good planning and design.</a:t>
            </a:r>
          </a:p>
          <a:p>
            <a:pPr marL="361950" indent="-361950">
              <a:buClr>
                <a:srgbClr val="C00000"/>
              </a:buClr>
              <a:buSzPct val="100000"/>
              <a:buFont typeface="+mj-lt"/>
              <a:buAutoNum type="arabicPeriod"/>
            </a:pPr>
            <a:r>
              <a:rPr lang="en-US" sz="1900" dirty="0"/>
              <a:t>Needs a clear and complete definition of the </a:t>
            </a:r>
            <a:r>
              <a:rPr lang="en-US" sz="1900" dirty="0" smtClean="0"/>
              <a:t/>
            </a:r>
            <a:br>
              <a:rPr lang="en-US" sz="1900" dirty="0" smtClean="0"/>
            </a:br>
            <a:r>
              <a:rPr lang="en-US" sz="1900" dirty="0" smtClean="0"/>
              <a:t>whole </a:t>
            </a:r>
            <a:r>
              <a:rPr lang="en-US" sz="1900" dirty="0"/>
              <a:t>system before it can be broken down and </a:t>
            </a:r>
            <a:r>
              <a:rPr lang="en-US" sz="1900" dirty="0" smtClean="0"/>
              <a:t/>
            </a:r>
            <a:br>
              <a:rPr lang="en-US" sz="1900" dirty="0" smtClean="0"/>
            </a:br>
            <a:r>
              <a:rPr lang="en-US" sz="1900" dirty="0" smtClean="0"/>
              <a:t>built </a:t>
            </a:r>
            <a:r>
              <a:rPr lang="en-US" sz="1900" dirty="0"/>
              <a:t>incrementally.</a:t>
            </a:r>
          </a:p>
          <a:p>
            <a:pPr marL="361950" indent="-361950">
              <a:buClr>
                <a:srgbClr val="C00000"/>
              </a:buClr>
              <a:buSzPct val="100000"/>
              <a:buFont typeface="+mj-lt"/>
              <a:buAutoNum type="arabicPeriod"/>
            </a:pPr>
            <a:r>
              <a:rPr lang="en-US" sz="1900" dirty="0"/>
              <a:t>Total cost is higher than waterfall.</a:t>
            </a:r>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Incremental</a:t>
            </a:r>
            <a:endParaRPr lang="en-GB" sz="3600" dirty="0"/>
          </a:p>
        </p:txBody>
      </p:sp>
      <p:pic>
        <p:nvPicPr>
          <p:cNvPr id="8194" name="Picture 2" descr="Image result for iterative incremental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8320" y="3739608"/>
            <a:ext cx="2929212" cy="15616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incremental life cycle model"/>
          <p:cNvPicPr>
            <a:picLocks noChangeAspect="1" noChangeArrowheads="1"/>
          </p:cNvPicPr>
          <p:nvPr/>
        </p:nvPicPr>
        <p:blipFill rotWithShape="1">
          <a:blip r:embed="rId4">
            <a:extLst>
              <a:ext uri="{28A0092B-C50C-407E-A947-70E740481C1C}">
                <a14:useLocalDpi xmlns:a14="http://schemas.microsoft.com/office/drawing/2010/main" val="0"/>
              </a:ext>
            </a:extLst>
          </a:blip>
          <a:srcRect t="2757" r="3892" b="31369"/>
          <a:stretch/>
        </p:blipFill>
        <p:spPr bwMode="auto">
          <a:xfrm>
            <a:off x="5998320" y="5445224"/>
            <a:ext cx="2929212" cy="1191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3603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847755"/>
          </a:xfrm>
          <a:prstGeom prst="rect">
            <a:avLst/>
          </a:prstGeom>
        </p:spPr>
        <p:txBody>
          <a:bodyPr wrap="square">
            <a:spAutoFit/>
          </a:bodyPr>
          <a:lstStyle/>
          <a:p>
            <a:pPr>
              <a:buClr>
                <a:srgbClr val="C00000"/>
              </a:buClr>
              <a:buSzPct val="80000"/>
            </a:pPr>
            <a:r>
              <a:rPr lang="en-US" sz="2200" b="1" dirty="0" smtClean="0">
                <a:solidFill>
                  <a:srgbClr val="FF0000"/>
                </a:solidFill>
              </a:rPr>
              <a:t>Evolutionary </a:t>
            </a:r>
            <a:r>
              <a:rPr lang="en-US" sz="2200" dirty="0"/>
              <a:t>(e.g. iterative, spiral</a:t>
            </a:r>
            <a:r>
              <a:rPr lang="en-US" sz="2200" dirty="0" smtClean="0"/>
              <a:t>) - </a:t>
            </a:r>
          </a:p>
          <a:p>
            <a:pPr marL="285750" indent="-285750">
              <a:buClr>
                <a:srgbClr val="C00000"/>
              </a:buClr>
              <a:buSzPct val="80000"/>
              <a:buFont typeface="Arial" panose="020B0604020202020204" pitchFamily="34" charset="0"/>
              <a:buChar char="►"/>
            </a:pPr>
            <a:r>
              <a:rPr lang="en-US" sz="2200" dirty="0"/>
              <a:t>In the </a:t>
            </a:r>
            <a:r>
              <a:rPr lang="en-US" sz="2200" b="1" dirty="0">
                <a:solidFill>
                  <a:srgbClr val="FF0000"/>
                </a:solidFill>
              </a:rPr>
              <a:t>Iterative</a:t>
            </a:r>
            <a:r>
              <a:rPr lang="en-US" sz="2200" dirty="0">
                <a:solidFill>
                  <a:srgbClr val="FF0000"/>
                </a:solidFill>
              </a:rPr>
              <a:t> </a:t>
            </a:r>
            <a:r>
              <a:rPr lang="en-US" sz="2200" dirty="0"/>
              <a:t>model, iterative process starts </a:t>
            </a:r>
            <a:r>
              <a:rPr lang="en-US" sz="2200" dirty="0" smtClean="0"/>
              <a:t>with a simple </a:t>
            </a:r>
            <a:r>
              <a:rPr lang="en-US" sz="2200" dirty="0"/>
              <a:t>implementation of a small set of the </a:t>
            </a:r>
            <a:r>
              <a:rPr lang="en-US" sz="2200" dirty="0" smtClean="0"/>
              <a:t>system change requirements </a:t>
            </a:r>
            <a:r>
              <a:rPr lang="en-US" sz="2200" dirty="0"/>
              <a:t>and iteratively </a:t>
            </a:r>
            <a:r>
              <a:rPr lang="en-US" sz="2200" dirty="0" smtClean="0"/>
              <a:t>enhances </a:t>
            </a:r>
            <a:r>
              <a:rPr lang="en-US" sz="2200" dirty="0"/>
              <a:t>the </a:t>
            </a:r>
            <a:r>
              <a:rPr lang="en-US" sz="2200" dirty="0" smtClean="0"/>
              <a:t>evolving </a:t>
            </a:r>
            <a:r>
              <a:rPr lang="en-US" sz="2200" dirty="0"/>
              <a:t>versions until the complete </a:t>
            </a:r>
            <a:r>
              <a:rPr lang="en-US" sz="2200" dirty="0" smtClean="0"/>
              <a:t>system </a:t>
            </a:r>
            <a:r>
              <a:rPr lang="en-US" sz="2200" dirty="0"/>
              <a:t>is </a:t>
            </a:r>
            <a:r>
              <a:rPr lang="en-US" sz="2200" dirty="0" smtClean="0"/>
              <a:t>implemented </a:t>
            </a:r>
            <a:r>
              <a:rPr lang="en-US" sz="2200" dirty="0"/>
              <a:t>and ready to be deployed.</a:t>
            </a:r>
          </a:p>
          <a:p>
            <a:pPr marL="285750" indent="-285750">
              <a:buClr>
                <a:srgbClr val="C00000"/>
              </a:buClr>
              <a:buSzPct val="80000"/>
              <a:buFont typeface="Arial" panose="020B0604020202020204" pitchFamily="34" charset="0"/>
              <a:buChar char="►"/>
            </a:pPr>
            <a:r>
              <a:rPr lang="en-US" sz="2200" dirty="0" smtClean="0"/>
              <a:t>An </a:t>
            </a:r>
            <a:r>
              <a:rPr lang="en-US" sz="2200" b="1" dirty="0">
                <a:solidFill>
                  <a:srgbClr val="FF0000"/>
                </a:solidFill>
              </a:rPr>
              <a:t>iterative</a:t>
            </a:r>
            <a:r>
              <a:rPr lang="en-US" sz="2200" dirty="0">
                <a:solidFill>
                  <a:srgbClr val="FF0000"/>
                </a:solidFill>
              </a:rPr>
              <a:t> </a:t>
            </a:r>
            <a:r>
              <a:rPr lang="en-US" sz="2200" dirty="0"/>
              <a:t>life cycle model does not attempt to start with a full specification of requirements. Instead, development begins by specifying and implementing just part of the </a:t>
            </a:r>
            <a:r>
              <a:rPr lang="en-US" sz="2200" dirty="0" smtClean="0"/>
              <a:t>system change, </a:t>
            </a:r>
            <a:r>
              <a:rPr lang="en-US" sz="2200" dirty="0"/>
              <a:t>which is then </a:t>
            </a:r>
            <a:r>
              <a:rPr lang="en-US" sz="2200" dirty="0" smtClean="0"/>
              <a:t/>
            </a:r>
            <a:br>
              <a:rPr lang="en-US" sz="2200" dirty="0" smtClean="0"/>
            </a:br>
            <a:r>
              <a:rPr lang="en-US" sz="2200" dirty="0" smtClean="0"/>
              <a:t>reviewed </a:t>
            </a:r>
            <a:r>
              <a:rPr lang="en-US" sz="2200" dirty="0"/>
              <a:t>to identify </a:t>
            </a:r>
            <a:r>
              <a:rPr lang="en-IE" sz="2200" dirty="0" smtClean="0"/>
              <a:t/>
            </a:r>
            <a:br>
              <a:rPr lang="en-IE" sz="2200" dirty="0" smtClean="0"/>
            </a:br>
            <a:r>
              <a:rPr lang="en-US" sz="2200" dirty="0" smtClean="0"/>
              <a:t>further </a:t>
            </a:r>
            <a:r>
              <a:rPr lang="en-US" sz="2200" dirty="0"/>
              <a:t>requirements. </a:t>
            </a:r>
            <a:r>
              <a:rPr lang="en-IE" sz="2200" dirty="0" smtClean="0"/>
              <a:t/>
            </a:r>
            <a:br>
              <a:rPr lang="en-IE" sz="2200" dirty="0" smtClean="0"/>
            </a:br>
            <a:r>
              <a:rPr lang="en-US" sz="2200" dirty="0" smtClean="0"/>
              <a:t>This </a:t>
            </a:r>
            <a:r>
              <a:rPr lang="en-US" sz="2200" dirty="0"/>
              <a:t>process is then </a:t>
            </a:r>
            <a:r>
              <a:rPr lang="en-US" sz="2200" dirty="0" smtClean="0"/>
              <a:t/>
            </a:r>
            <a:br>
              <a:rPr lang="en-US" sz="2200" dirty="0" smtClean="0"/>
            </a:br>
            <a:r>
              <a:rPr lang="en-US" sz="2200" dirty="0" smtClean="0"/>
              <a:t>repeated</a:t>
            </a:r>
            <a:r>
              <a:rPr lang="en-US" sz="2200" dirty="0"/>
              <a:t>, producing a </a:t>
            </a:r>
            <a:r>
              <a:rPr lang="en-IE" sz="2200" dirty="0" smtClean="0"/>
              <a:t/>
            </a:r>
            <a:br>
              <a:rPr lang="en-IE" sz="2200" dirty="0" smtClean="0"/>
            </a:br>
            <a:r>
              <a:rPr lang="en-US" sz="2200" dirty="0" smtClean="0"/>
              <a:t>new </a:t>
            </a:r>
            <a:r>
              <a:rPr lang="en-US" sz="2200" dirty="0"/>
              <a:t>version of the </a:t>
            </a:r>
            <a:r>
              <a:rPr lang="en-IE" sz="2200" dirty="0" smtClean="0"/>
              <a:t/>
            </a:r>
            <a:br>
              <a:rPr lang="en-IE" sz="2200" dirty="0" smtClean="0"/>
            </a:br>
            <a:r>
              <a:rPr lang="en-US" sz="2200" dirty="0" smtClean="0"/>
              <a:t>change at </a:t>
            </a:r>
            <a:r>
              <a:rPr lang="en-US" sz="2200" dirty="0"/>
              <a:t>the end of </a:t>
            </a:r>
            <a:r>
              <a:rPr lang="en-US" sz="2200" dirty="0" smtClean="0"/>
              <a:t/>
            </a:r>
            <a:br>
              <a:rPr lang="en-US" sz="2200" dirty="0" smtClean="0"/>
            </a:br>
            <a:r>
              <a:rPr lang="en-US" sz="2200" dirty="0" smtClean="0"/>
              <a:t>each </a:t>
            </a:r>
            <a:r>
              <a:rPr lang="en-US" sz="2200" dirty="0"/>
              <a:t>iteration of the </a:t>
            </a:r>
            <a:r>
              <a:rPr lang="en-US" sz="2200" dirty="0" smtClean="0"/>
              <a:t/>
            </a:r>
            <a:br>
              <a:rPr lang="en-US" sz="2200" dirty="0" smtClean="0"/>
            </a:br>
            <a:r>
              <a:rPr lang="en-US" sz="2200" dirty="0" smtClean="0"/>
              <a:t>model.</a:t>
            </a:r>
            <a:endParaRPr lang="en-US" sz="220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Evolutionary</a:t>
            </a:r>
            <a:endParaRPr lang="en-GB" sz="3600" dirty="0"/>
          </a:p>
        </p:txBody>
      </p:sp>
      <p:pic>
        <p:nvPicPr>
          <p:cNvPr id="11266" name="Picture 2" descr="SDLC Iterativ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933055"/>
            <a:ext cx="5444159" cy="223224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4" action="ppaction://hlinkfile"/>
          </p:cNvPr>
          <p:cNvSpPr txBox="1"/>
          <p:nvPr/>
        </p:nvSpPr>
        <p:spPr>
          <a:xfrm>
            <a:off x="7236296" y="6300028"/>
            <a:ext cx="1634133"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Spiral Video</a:t>
            </a:r>
            <a:endParaRPr lang="en-GB" dirty="0"/>
          </a:p>
        </p:txBody>
      </p:sp>
      <p:sp>
        <p:nvSpPr>
          <p:cNvPr id="7" name="TextBox 6">
            <a:hlinkClick r:id="rId5" action="ppaction://hlinkfile"/>
          </p:cNvPr>
          <p:cNvSpPr txBox="1"/>
          <p:nvPr/>
        </p:nvSpPr>
        <p:spPr>
          <a:xfrm>
            <a:off x="4427984" y="6300028"/>
            <a:ext cx="1798601"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Iterative Video</a:t>
            </a:r>
            <a:endParaRPr lang="en-GB" dirty="0"/>
          </a:p>
        </p:txBody>
      </p:sp>
    </p:spTree>
    <p:extLst>
      <p:ext uri="{BB962C8B-B14F-4D97-AF65-F5344CB8AC3E}">
        <p14:creationId xmlns:p14="http://schemas.microsoft.com/office/powerpoint/2010/main" val="256860566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410712"/>
          </a:xfrm>
          <a:prstGeom prst="rect">
            <a:avLst/>
          </a:prstGeom>
        </p:spPr>
        <p:txBody>
          <a:bodyPr wrap="square">
            <a:spAutoFit/>
          </a:bodyPr>
          <a:lstStyle/>
          <a:p>
            <a:pPr>
              <a:buClr>
                <a:srgbClr val="C00000"/>
              </a:buClr>
              <a:buSzPct val="80000"/>
            </a:pPr>
            <a:r>
              <a:rPr lang="en-US" sz="2160" b="1" dirty="0" smtClean="0">
                <a:solidFill>
                  <a:srgbClr val="FF0000"/>
                </a:solidFill>
              </a:rPr>
              <a:t>Evolutionary </a:t>
            </a:r>
            <a:r>
              <a:rPr lang="en-US" sz="2160" dirty="0"/>
              <a:t>(e.g. iterative, spiral</a:t>
            </a:r>
            <a:r>
              <a:rPr lang="en-US" sz="2160" dirty="0" smtClean="0"/>
              <a:t>) - </a:t>
            </a:r>
          </a:p>
          <a:p>
            <a:pPr marL="285750" indent="-285750">
              <a:buClr>
                <a:srgbClr val="C00000"/>
              </a:buClr>
              <a:buSzPct val="80000"/>
              <a:buFont typeface="Arial" panose="020B0604020202020204" pitchFamily="34" charset="0"/>
              <a:buChar char="►"/>
            </a:pPr>
            <a:r>
              <a:rPr lang="en-US" sz="2160" dirty="0" smtClean="0"/>
              <a:t>The </a:t>
            </a:r>
            <a:r>
              <a:rPr lang="en-US" sz="2160" b="1" dirty="0">
                <a:solidFill>
                  <a:srgbClr val="FF0000"/>
                </a:solidFill>
              </a:rPr>
              <a:t>spiral model </a:t>
            </a:r>
            <a:r>
              <a:rPr lang="en-US" sz="2160" dirty="0"/>
              <a:t>is similar to the incremental model, with more emphasis placed on risk analysis. The spiral model has four phases: Planning, Risk Analysis, Engineering and Evaluation. A </a:t>
            </a:r>
            <a:r>
              <a:rPr lang="en-US" sz="2160" dirty="0" smtClean="0"/>
              <a:t>system change </a:t>
            </a:r>
            <a:r>
              <a:rPr lang="en-US" sz="2160" dirty="0"/>
              <a:t>project repeatedly passes through these phases in iterations (called Spirals in this model). The baseline spiral, starting in the planning phase, requirements are gathered and risk is assessed. </a:t>
            </a:r>
            <a:r>
              <a:rPr lang="en-US" sz="2160" dirty="0" smtClean="0"/>
              <a:t/>
            </a:r>
            <a:br>
              <a:rPr lang="en-US" sz="2160" dirty="0" smtClean="0"/>
            </a:br>
            <a:r>
              <a:rPr lang="en-US" sz="2160" dirty="0" smtClean="0"/>
              <a:t>Each </a:t>
            </a:r>
            <a:r>
              <a:rPr lang="en-US" sz="2160" dirty="0"/>
              <a:t>subsequent spirals builds on the baseline </a:t>
            </a:r>
            <a:r>
              <a:rPr lang="en-US" sz="2160" dirty="0" smtClean="0"/>
              <a:t/>
            </a:r>
            <a:br>
              <a:rPr lang="en-US" sz="2160" dirty="0" smtClean="0"/>
            </a:br>
            <a:r>
              <a:rPr lang="en-US" sz="2160" dirty="0" smtClean="0"/>
              <a:t>spiral</a:t>
            </a:r>
            <a:r>
              <a:rPr lang="en-US" sz="2160" dirty="0"/>
              <a:t>. </a:t>
            </a:r>
          </a:p>
          <a:p>
            <a:pPr marL="342900" indent="-342900">
              <a:buClr>
                <a:srgbClr val="C00000"/>
              </a:buClr>
              <a:buSzPct val="80000"/>
              <a:buFont typeface="+mj-lt"/>
              <a:buAutoNum type="arabicPeriod"/>
            </a:pPr>
            <a:r>
              <a:rPr lang="en-US" sz="2160" b="1" dirty="0"/>
              <a:t>Planning Phase</a:t>
            </a:r>
            <a:r>
              <a:rPr lang="en-US" sz="2160" dirty="0"/>
              <a:t>: Requirements are </a:t>
            </a:r>
            <a:r>
              <a:rPr lang="en-US" sz="2160" dirty="0" smtClean="0"/>
              <a:t>gathered.</a:t>
            </a:r>
            <a:endParaRPr lang="en-US" sz="2160" dirty="0"/>
          </a:p>
          <a:p>
            <a:pPr marL="342900" indent="-342900">
              <a:buClr>
                <a:srgbClr val="C00000"/>
              </a:buClr>
              <a:buSzPct val="80000"/>
              <a:buFont typeface="+mj-lt"/>
              <a:buAutoNum type="arabicPeriod"/>
            </a:pPr>
            <a:r>
              <a:rPr lang="en-US" sz="2160" b="1" dirty="0"/>
              <a:t>Risk Analysis</a:t>
            </a:r>
            <a:r>
              <a:rPr lang="en-US" sz="2160" dirty="0"/>
              <a:t>: </a:t>
            </a:r>
            <a:r>
              <a:rPr lang="en-US" sz="2160" dirty="0" smtClean="0"/>
              <a:t>A </a:t>
            </a:r>
            <a:r>
              <a:rPr lang="en-US" sz="2160" dirty="0"/>
              <a:t>process is undertaken to </a:t>
            </a:r>
            <a:r>
              <a:rPr lang="en-US" sz="2160" dirty="0" smtClean="0"/>
              <a:t/>
            </a:r>
            <a:br>
              <a:rPr lang="en-US" sz="2160" dirty="0" smtClean="0"/>
            </a:br>
            <a:r>
              <a:rPr lang="en-US" sz="2160" dirty="0" smtClean="0"/>
              <a:t>identify risk </a:t>
            </a:r>
            <a:r>
              <a:rPr lang="en-US" sz="2160" dirty="0"/>
              <a:t>and alternate </a:t>
            </a:r>
            <a:r>
              <a:rPr lang="en-US" sz="2160" dirty="0" smtClean="0"/>
              <a:t>solutions.</a:t>
            </a:r>
          </a:p>
          <a:p>
            <a:pPr marL="342900" indent="-342900">
              <a:buClr>
                <a:srgbClr val="C00000"/>
              </a:buClr>
              <a:buSzPct val="80000"/>
              <a:buFont typeface="+mj-lt"/>
              <a:buAutoNum type="arabicPeriod"/>
            </a:pPr>
            <a:r>
              <a:rPr lang="en-US" sz="2160" b="1" dirty="0" smtClean="0"/>
              <a:t>Engineering </a:t>
            </a:r>
            <a:r>
              <a:rPr lang="en-US" sz="2160" b="1" dirty="0"/>
              <a:t>Phase</a:t>
            </a:r>
            <a:r>
              <a:rPr lang="en-US" sz="2160" dirty="0"/>
              <a:t>: </a:t>
            </a:r>
            <a:r>
              <a:rPr lang="en-US" sz="2160" dirty="0" smtClean="0"/>
              <a:t>Software </a:t>
            </a:r>
            <a:r>
              <a:rPr lang="en-US" sz="2160" dirty="0"/>
              <a:t>is developed, </a:t>
            </a:r>
            <a:r>
              <a:rPr lang="en-US" sz="2160" dirty="0" smtClean="0"/>
              <a:t/>
            </a:r>
            <a:br>
              <a:rPr lang="en-US" sz="2160" dirty="0" smtClean="0"/>
            </a:br>
            <a:r>
              <a:rPr lang="en-US" sz="2160" dirty="0" smtClean="0"/>
              <a:t>along with </a:t>
            </a:r>
            <a:r>
              <a:rPr lang="en-US" sz="2160" dirty="0"/>
              <a:t>testing at the </a:t>
            </a:r>
            <a:r>
              <a:rPr lang="en-US" sz="2160" dirty="0" smtClean="0"/>
              <a:t>end.</a:t>
            </a:r>
            <a:endParaRPr lang="en-US" sz="2160" dirty="0"/>
          </a:p>
          <a:p>
            <a:pPr marL="342900" indent="-342900">
              <a:buClr>
                <a:srgbClr val="C00000"/>
              </a:buClr>
              <a:buSzPct val="80000"/>
              <a:buFont typeface="+mj-lt"/>
              <a:buAutoNum type="arabicPeriod"/>
            </a:pPr>
            <a:r>
              <a:rPr lang="en-US" sz="2160" b="1" dirty="0" smtClean="0"/>
              <a:t>Evaluation Phase</a:t>
            </a:r>
            <a:r>
              <a:rPr lang="en-US" sz="2160" dirty="0"/>
              <a:t>: This </a:t>
            </a:r>
            <a:r>
              <a:rPr lang="en-US" sz="2160" dirty="0" smtClean="0"/>
              <a:t>allows </a:t>
            </a:r>
            <a:r>
              <a:rPr lang="en-US" sz="2160" dirty="0"/>
              <a:t>the customer </a:t>
            </a:r>
            <a:r>
              <a:rPr lang="en-US" sz="2160" dirty="0" smtClean="0"/>
              <a:t/>
            </a:r>
            <a:br>
              <a:rPr lang="en-US" sz="2160" dirty="0" smtClean="0"/>
            </a:br>
            <a:r>
              <a:rPr lang="en-US" sz="2160" dirty="0" smtClean="0"/>
              <a:t>to </a:t>
            </a:r>
            <a:r>
              <a:rPr lang="en-US" sz="2160" dirty="0"/>
              <a:t>evaluate </a:t>
            </a:r>
            <a:r>
              <a:rPr lang="en-US" sz="2160" dirty="0" smtClean="0"/>
              <a:t>the </a:t>
            </a:r>
            <a:r>
              <a:rPr lang="en-US" sz="2160" dirty="0"/>
              <a:t>output of the </a:t>
            </a:r>
            <a:r>
              <a:rPr lang="en-US" sz="2160" dirty="0" smtClean="0"/>
              <a:t>project.</a:t>
            </a:r>
            <a:endParaRPr lang="en-US" sz="2160"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Evolutionary</a:t>
            </a:r>
            <a:endParaRPr lang="en-GB" sz="3600" dirty="0"/>
          </a:p>
        </p:txBody>
      </p:sp>
      <p:pic>
        <p:nvPicPr>
          <p:cNvPr id="12292" name="Picture 4" descr="Image result for spiral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501008"/>
            <a:ext cx="2642245" cy="259310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hlinkClick r:id="rId4" action="ppaction://hlinkfile"/>
          </p:cNvPr>
          <p:cNvSpPr txBox="1"/>
          <p:nvPr/>
        </p:nvSpPr>
        <p:spPr>
          <a:xfrm>
            <a:off x="6444208" y="6228020"/>
            <a:ext cx="2426221" cy="369332"/>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Methodologies Video</a:t>
            </a:r>
            <a:endParaRPr lang="en-GB" dirty="0"/>
          </a:p>
        </p:txBody>
      </p:sp>
    </p:spTree>
    <p:extLst>
      <p:ext uri="{BB962C8B-B14F-4D97-AF65-F5344CB8AC3E}">
        <p14:creationId xmlns:p14="http://schemas.microsoft.com/office/powerpoint/2010/main" val="151409441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324535"/>
          </a:xfrm>
          <a:prstGeom prst="rect">
            <a:avLst/>
          </a:prstGeom>
        </p:spPr>
        <p:txBody>
          <a:bodyPr wrap="square">
            <a:spAutoFit/>
          </a:bodyPr>
          <a:lstStyle/>
          <a:p>
            <a:pPr>
              <a:buClr>
                <a:srgbClr val="C00000"/>
              </a:buClr>
              <a:buSzPct val="80000"/>
            </a:pPr>
            <a:r>
              <a:rPr lang="en-US" sz="2000" b="1" dirty="0" smtClean="0">
                <a:solidFill>
                  <a:srgbClr val="FF0000"/>
                </a:solidFill>
              </a:rPr>
              <a:t>Agile </a:t>
            </a:r>
            <a:r>
              <a:rPr lang="en-US" sz="2000" dirty="0"/>
              <a:t>(e.g. scrum, Agile Unified Process (Agile (UP))) </a:t>
            </a:r>
            <a:r>
              <a:rPr lang="en-US" sz="2000" dirty="0" smtClean="0"/>
              <a:t>–</a:t>
            </a:r>
          </a:p>
          <a:p>
            <a:pPr marL="285750" indent="-285750">
              <a:buClr>
                <a:srgbClr val="C00000"/>
              </a:buClr>
              <a:buSzPct val="80000"/>
              <a:buFont typeface="Arial" panose="020B0604020202020204" pitchFamily="34" charset="0"/>
              <a:buChar char="►"/>
            </a:pPr>
            <a:r>
              <a:rPr lang="en-US" sz="2000" dirty="0" smtClean="0"/>
              <a:t>Agile </a:t>
            </a:r>
            <a:r>
              <a:rPr lang="en-US" sz="2000" dirty="0"/>
              <a:t>is designed to accommodate change and the need for faster </a:t>
            </a:r>
            <a:r>
              <a:rPr lang="en-US" sz="2000" dirty="0" smtClean="0"/>
              <a:t>System change development. The </a:t>
            </a:r>
            <a:r>
              <a:rPr lang="en-US" sz="2000" dirty="0"/>
              <a:t>project leader typically facilitates the work of the development team, eliminates bottlenecks, and helps the team stay focused in order to deliver </a:t>
            </a:r>
            <a:r>
              <a:rPr lang="en-US" sz="2000" dirty="0" smtClean="0"/>
              <a:t>change </a:t>
            </a:r>
            <a:r>
              <a:rPr lang="en-US" sz="2000" dirty="0"/>
              <a:t>iterations on a regular basis. It is less about milestones than it is about hours, feature selection, </a:t>
            </a:r>
            <a:r>
              <a:rPr lang="en-US" sz="2000" dirty="0" err="1" smtClean="0"/>
              <a:t>prioritisation</a:t>
            </a:r>
            <a:r>
              <a:rPr lang="en-US" sz="2000" dirty="0"/>
              <a:t>, and meetings.</a:t>
            </a:r>
          </a:p>
          <a:p>
            <a:pPr marL="285750" indent="-285750">
              <a:buClr>
                <a:srgbClr val="C00000"/>
              </a:buClr>
              <a:buSzPct val="80000"/>
              <a:buFont typeface="Arial" panose="020B0604020202020204" pitchFamily="34" charset="0"/>
              <a:buChar char="►"/>
            </a:pPr>
            <a:r>
              <a:rPr lang="en-US" sz="2000" dirty="0" smtClean="0"/>
              <a:t>Unlike </a:t>
            </a:r>
            <a:r>
              <a:rPr lang="en-US" sz="2000" dirty="0"/>
              <a:t>the Waterfall model, the development team ultimately decides at the beginning of a sprint (or iteration) what can be accomplished in the timeframe and sets out to build a series of </a:t>
            </a:r>
            <a:r>
              <a:rPr lang="en-US" sz="2000" dirty="0" smtClean="0"/>
              <a:t/>
            </a:r>
            <a:br>
              <a:rPr lang="en-US" sz="2000" dirty="0" smtClean="0"/>
            </a:br>
            <a:r>
              <a:rPr lang="en-US" sz="2000" dirty="0" smtClean="0"/>
              <a:t>features</a:t>
            </a:r>
            <a:r>
              <a:rPr lang="en-US" sz="2000" dirty="0"/>
              <a:t>, delivering working software that </a:t>
            </a:r>
            <a:r>
              <a:rPr lang="en-US" sz="2000" dirty="0" smtClean="0"/>
              <a:t/>
            </a:r>
            <a:br>
              <a:rPr lang="en-US" sz="2000" dirty="0" smtClean="0"/>
            </a:br>
            <a:r>
              <a:rPr lang="en-US" sz="2000" dirty="0" smtClean="0"/>
              <a:t>can </a:t>
            </a:r>
            <a:r>
              <a:rPr lang="en-US" sz="2000" dirty="0"/>
              <a:t>be installed in </a:t>
            </a:r>
            <a:r>
              <a:rPr lang="en-US" sz="2000" dirty="0" smtClean="0"/>
              <a:t>a </a:t>
            </a:r>
            <a:r>
              <a:rPr lang="en-US" sz="2000" dirty="0"/>
              <a:t>production environment </a:t>
            </a:r>
            <a:r>
              <a:rPr lang="en-US" sz="2000" dirty="0" smtClean="0"/>
              <a:t/>
            </a:r>
            <a:br>
              <a:rPr lang="en-US" sz="2000" dirty="0" smtClean="0"/>
            </a:br>
            <a:r>
              <a:rPr lang="en-US" sz="2000" dirty="0" smtClean="0"/>
              <a:t>at </a:t>
            </a:r>
            <a:r>
              <a:rPr lang="en-US" sz="2000" dirty="0"/>
              <a:t>the </a:t>
            </a:r>
            <a:r>
              <a:rPr lang="en-US" sz="2000" dirty="0" smtClean="0"/>
              <a:t>end </a:t>
            </a:r>
            <a:r>
              <a:rPr lang="en-US" sz="2000" dirty="0"/>
              <a:t>of the sprint. Since Agile </a:t>
            </a:r>
            <a:r>
              <a:rPr lang="en-US" sz="2000" dirty="0" smtClean="0"/>
              <a:t>change </a:t>
            </a:r>
            <a:br>
              <a:rPr lang="en-US" sz="2000" dirty="0" smtClean="0"/>
            </a:br>
            <a:r>
              <a:rPr lang="en-US" sz="2000" dirty="0" smtClean="0"/>
              <a:t>development </a:t>
            </a:r>
            <a:r>
              <a:rPr lang="en-US" sz="2000" dirty="0"/>
              <a:t>methods </a:t>
            </a:r>
            <a:r>
              <a:rPr lang="en-US" sz="2000" dirty="0" smtClean="0"/>
              <a:t>are </a:t>
            </a:r>
            <a:r>
              <a:rPr lang="en-US" sz="2000" dirty="0"/>
              <a:t>flexible, most are </a:t>
            </a:r>
            <a:r>
              <a:rPr lang="en-US" sz="2000" dirty="0" smtClean="0"/>
              <a:t/>
            </a:r>
            <a:br>
              <a:rPr lang="en-US" sz="2000" dirty="0" smtClean="0"/>
            </a:br>
            <a:r>
              <a:rPr lang="en-US" sz="2000" dirty="0" smtClean="0"/>
              <a:t>suitable </a:t>
            </a:r>
            <a:r>
              <a:rPr lang="en-US" sz="2000" dirty="0"/>
              <a:t>for </a:t>
            </a:r>
            <a:r>
              <a:rPr lang="en-US" sz="2000" dirty="0" smtClean="0"/>
              <a:t>method </a:t>
            </a:r>
            <a:r>
              <a:rPr lang="en-US" sz="2000" dirty="0"/>
              <a:t>tailoring – where </a:t>
            </a:r>
            <a:r>
              <a:rPr lang="en-US" sz="2000" dirty="0" smtClean="0"/>
              <a:t/>
            </a:r>
            <a:br>
              <a:rPr lang="en-US" sz="2000" dirty="0" smtClean="0"/>
            </a:br>
            <a:r>
              <a:rPr lang="en-US" sz="2000" dirty="0" smtClean="0"/>
              <a:t>development </a:t>
            </a:r>
            <a:r>
              <a:rPr lang="en-US" sz="2000" dirty="0"/>
              <a:t>teams can adapt </a:t>
            </a:r>
            <a:r>
              <a:rPr lang="en-US" sz="2000" dirty="0" smtClean="0"/>
              <a:t>the </a:t>
            </a:r>
            <a:r>
              <a:rPr lang="en-US" sz="2000" dirty="0"/>
              <a:t>flow to </a:t>
            </a:r>
            <a:r>
              <a:rPr lang="en-US" sz="2000" dirty="0" smtClean="0"/>
              <a:t/>
            </a:r>
            <a:br>
              <a:rPr lang="en-US" sz="2000" dirty="0" smtClean="0"/>
            </a:br>
            <a:r>
              <a:rPr lang="en-US" sz="2000" dirty="0" smtClean="0"/>
              <a:t>meet </a:t>
            </a:r>
            <a:r>
              <a:rPr lang="en-US" sz="2000" dirty="0"/>
              <a:t>the needs of the </a:t>
            </a:r>
            <a:r>
              <a:rPr lang="en-US" sz="2000" dirty="0" smtClean="0"/>
              <a:t>product</a:t>
            </a:r>
            <a:r>
              <a:rPr lang="en-US" sz="2000" dirty="0"/>
              <a:t>. </a:t>
            </a:r>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 - Agile</a:t>
            </a:r>
            <a:endParaRPr lang="en-GB" sz="3600" dirty="0"/>
          </a:p>
        </p:txBody>
      </p:sp>
      <p:pic>
        <p:nvPicPr>
          <p:cNvPr id="7" name="Picture 4" descr="Image result for agile life cycle mod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7953" y="3933056"/>
            <a:ext cx="3386535" cy="2721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441502"/>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64655"/>
          </a:xfrm>
          <a:prstGeom prst="rect">
            <a:avLst/>
          </a:prstGeom>
        </p:spPr>
        <p:txBody>
          <a:bodyPr wrap="square">
            <a:spAutoFit/>
          </a:bodyPr>
          <a:lstStyle/>
          <a:p>
            <a:pPr marL="361950" indent="-361950">
              <a:buClr>
                <a:srgbClr val="C00000"/>
              </a:buClr>
              <a:buSzPct val="80000"/>
              <a:buFont typeface="Arial" panose="020B0604020202020204" pitchFamily="34" charset="0"/>
              <a:buChar char="►"/>
            </a:pPr>
            <a:r>
              <a:rPr lang="en-US" sz="1940" b="1" dirty="0" smtClean="0">
                <a:solidFill>
                  <a:srgbClr val="FF0000"/>
                </a:solidFill>
              </a:rPr>
              <a:t>Scrum</a:t>
            </a:r>
            <a:r>
              <a:rPr lang="en-US" sz="1940" dirty="0">
                <a:solidFill>
                  <a:srgbClr val="FF0000"/>
                </a:solidFill>
              </a:rPr>
              <a:t> </a:t>
            </a:r>
            <a:r>
              <a:rPr lang="en-US" sz="1940" dirty="0" smtClean="0">
                <a:solidFill>
                  <a:srgbClr val="FF0000"/>
                </a:solidFill>
              </a:rPr>
              <a:t>– </a:t>
            </a:r>
            <a:r>
              <a:rPr lang="en-US" sz="1940" dirty="0" smtClean="0"/>
              <a:t>Unlike </a:t>
            </a:r>
            <a:r>
              <a:rPr lang="en-US" sz="1940" dirty="0"/>
              <a:t>the waterfall software development life cycle, the distinctive feature of Scrum is the iterative process of </a:t>
            </a:r>
            <a:r>
              <a:rPr lang="en-US" sz="1940" dirty="0" smtClean="0"/>
              <a:t>developing. Development </a:t>
            </a:r>
            <a:r>
              <a:rPr lang="en-US" sz="1940" dirty="0"/>
              <a:t>divides into several phases. Each of them results into a ready-to-use product. </a:t>
            </a:r>
          </a:p>
          <a:p>
            <a:pPr marL="361950" indent="-361950">
              <a:buClr>
                <a:srgbClr val="C00000"/>
              </a:buClr>
              <a:buSzPct val="80000"/>
              <a:buFont typeface="Arial" panose="020B0604020202020204" pitchFamily="34" charset="0"/>
              <a:buChar char="►"/>
            </a:pPr>
            <a:r>
              <a:rPr lang="en-US" sz="1940" dirty="0" smtClean="0"/>
              <a:t>At </a:t>
            </a:r>
            <a:r>
              <a:rPr lang="en-US" sz="1940" dirty="0"/>
              <a:t>the end of each step (called </a:t>
            </a:r>
            <a:r>
              <a:rPr lang="en-US" sz="1940" dirty="0" smtClean="0"/>
              <a:t>sprint) </a:t>
            </a:r>
            <a:r>
              <a:rPr lang="en-US" sz="1940" dirty="0"/>
              <a:t>a ready product is delivered to a customer. Customer’s feedback helps reveal possible problems or change the initial plan, if needed. If you want your project to strictly follow the main principles of Agile manifesto , you can use Scrum and be sure that you’re on the right path</a:t>
            </a:r>
            <a:r>
              <a:rPr lang="en-US" sz="1940" dirty="0" smtClean="0"/>
              <a:t>. This is done in steps:</a:t>
            </a:r>
          </a:p>
          <a:p>
            <a:pPr marL="457200" indent="-457200">
              <a:buClr>
                <a:srgbClr val="C00000"/>
              </a:buClr>
              <a:buSzPct val="100000"/>
              <a:buFont typeface="+mj-lt"/>
              <a:buAutoNum type="arabicPeriod"/>
            </a:pPr>
            <a:r>
              <a:rPr lang="en-US" sz="1940" b="1" dirty="0" smtClean="0"/>
              <a:t>Product </a:t>
            </a:r>
            <a:r>
              <a:rPr lang="en-US" sz="1940" b="1" dirty="0"/>
              <a:t>Backlog Creation </a:t>
            </a:r>
            <a:r>
              <a:rPr lang="en-US" sz="1940" dirty="0"/>
              <a:t>- a list that consists of features that should be implemented during the development </a:t>
            </a:r>
            <a:r>
              <a:rPr lang="en-US" sz="1940" dirty="0" smtClean="0"/>
              <a:t>process</a:t>
            </a:r>
          </a:p>
          <a:p>
            <a:pPr marL="457200" indent="-457200">
              <a:buClr>
                <a:srgbClr val="C00000"/>
              </a:buClr>
              <a:buSzPct val="100000"/>
              <a:buFont typeface="+mj-lt"/>
              <a:buAutoNum type="arabicPeriod"/>
            </a:pPr>
            <a:r>
              <a:rPr lang="en-US" sz="1940" b="1" dirty="0" smtClean="0"/>
              <a:t>Sprint </a:t>
            </a:r>
            <a:r>
              <a:rPr lang="en-US" sz="1940" b="1" dirty="0"/>
              <a:t>Planning and Sprint Backlog Creation </a:t>
            </a:r>
            <a:r>
              <a:rPr lang="en-US" sz="1940" dirty="0"/>
              <a:t>- consists of user stories that will be completed during the current sprint</a:t>
            </a:r>
            <a:r>
              <a:rPr lang="en-US" sz="1940" dirty="0" smtClean="0"/>
              <a:t>.</a:t>
            </a:r>
          </a:p>
          <a:p>
            <a:pPr marL="457200" indent="-457200">
              <a:buClr>
                <a:srgbClr val="C00000"/>
              </a:buClr>
              <a:buSzPct val="100000"/>
              <a:buFont typeface="+mj-lt"/>
              <a:buAutoNum type="arabicPeriod"/>
            </a:pPr>
            <a:r>
              <a:rPr lang="en-US" sz="1940" b="1" dirty="0" smtClean="0"/>
              <a:t>Working </a:t>
            </a:r>
            <a:r>
              <a:rPr lang="en-US" sz="1940" b="1" dirty="0"/>
              <a:t>on the </a:t>
            </a:r>
            <a:r>
              <a:rPr lang="en-US" sz="1940" b="1" dirty="0" smtClean="0"/>
              <a:t>Sprint</a:t>
            </a:r>
            <a:r>
              <a:rPr lang="en-US" sz="1940" dirty="0" smtClean="0"/>
              <a:t> </a:t>
            </a:r>
            <a:r>
              <a:rPr lang="en-US" sz="1940" b="1" dirty="0"/>
              <a:t>Scrum </a:t>
            </a:r>
            <a:r>
              <a:rPr lang="en-US" sz="1940" b="1" dirty="0" smtClean="0"/>
              <a:t>Meetings </a:t>
            </a:r>
            <a:r>
              <a:rPr lang="en-US" sz="1940" dirty="0" smtClean="0"/>
              <a:t>– The main phase of implementation of the project where every day meetings discuss progress.</a:t>
            </a:r>
          </a:p>
          <a:p>
            <a:pPr marL="457200" indent="-457200">
              <a:buClr>
                <a:srgbClr val="C00000"/>
              </a:buClr>
              <a:buSzPct val="100000"/>
              <a:buFont typeface="+mj-lt"/>
              <a:buAutoNum type="arabicPeriod"/>
            </a:pPr>
            <a:r>
              <a:rPr lang="en-US" sz="1940" b="1" dirty="0" smtClean="0"/>
              <a:t>Testing </a:t>
            </a:r>
            <a:r>
              <a:rPr lang="en-US" sz="1940" b="1" dirty="0"/>
              <a:t>and Product </a:t>
            </a:r>
            <a:r>
              <a:rPr lang="en-US" sz="1940" b="1" dirty="0" smtClean="0"/>
              <a:t>Demonstration </a:t>
            </a:r>
            <a:r>
              <a:rPr lang="en-US" sz="1940" dirty="0" smtClean="0"/>
              <a:t>- </a:t>
            </a:r>
            <a:r>
              <a:rPr lang="en-US" sz="1940" dirty="0"/>
              <a:t>a review and </a:t>
            </a:r>
            <a:r>
              <a:rPr lang="en-US" sz="1940" dirty="0" smtClean="0"/>
              <a:t>demonstration of </a:t>
            </a:r>
            <a:r>
              <a:rPr lang="en-US" sz="1940" dirty="0"/>
              <a:t>the results of their work</a:t>
            </a:r>
            <a:endParaRPr lang="en-US" sz="1940" dirty="0" smtClean="0"/>
          </a:p>
          <a:p>
            <a:pPr marL="457200" indent="-457200">
              <a:buClr>
                <a:srgbClr val="C00000"/>
              </a:buClr>
              <a:buSzPct val="100000"/>
              <a:buFont typeface="+mj-lt"/>
              <a:buAutoNum type="arabicPeriod"/>
            </a:pPr>
            <a:r>
              <a:rPr lang="en-US" sz="1940" b="1" dirty="0" smtClean="0"/>
              <a:t>Retrospective </a:t>
            </a:r>
            <a:r>
              <a:rPr lang="en-US" sz="1940" b="1" dirty="0"/>
              <a:t>and Next Sprint </a:t>
            </a:r>
            <a:r>
              <a:rPr lang="en-US" sz="1940" b="1" dirty="0" smtClean="0"/>
              <a:t>Planning </a:t>
            </a:r>
            <a:r>
              <a:rPr lang="en-US" sz="1940" dirty="0" smtClean="0"/>
              <a:t>- </a:t>
            </a:r>
            <a:r>
              <a:rPr lang="en-US" sz="1940" dirty="0"/>
              <a:t>to discuss the results and determine the ways how to improve development process</a:t>
            </a:r>
            <a:endParaRPr lang="en-US" sz="1940" dirty="0" smtClean="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spTree>
    <p:extLst>
      <p:ext uri="{BB962C8B-B14F-4D97-AF65-F5344CB8AC3E}">
        <p14:creationId xmlns:p14="http://schemas.microsoft.com/office/powerpoint/2010/main" val="1535292656"/>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10242" name="Picture 2" descr="Image result for scrum life cycle mod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124744"/>
            <a:ext cx="8784976" cy="54006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4" action="ppaction://hlinkfile"/>
          </p:cNvPr>
          <p:cNvSpPr txBox="1"/>
          <p:nvPr/>
        </p:nvSpPr>
        <p:spPr>
          <a:xfrm>
            <a:off x="7164288" y="1089010"/>
            <a:ext cx="1800200" cy="646331"/>
          </a:xfrm>
          <a:prstGeom prst="rect">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IE" dirty="0" smtClean="0"/>
              <a:t>Methodologies Video</a:t>
            </a:r>
            <a:endParaRPr lang="en-GB" dirty="0"/>
          </a:p>
        </p:txBody>
      </p:sp>
    </p:spTree>
    <p:extLst>
      <p:ext uri="{BB962C8B-B14F-4D97-AF65-F5344CB8AC3E}">
        <p14:creationId xmlns:p14="http://schemas.microsoft.com/office/powerpoint/2010/main" val="2409524902"/>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3416320"/>
          </a:xfrm>
          <a:prstGeom prst="rect">
            <a:avLst/>
          </a:prstGeom>
        </p:spPr>
        <p:txBody>
          <a:bodyPr wrap="square">
            <a:spAutoFit/>
          </a:bodyPr>
          <a:lstStyle/>
          <a:p>
            <a:pPr marL="361950" indent="-361950">
              <a:buClr>
                <a:srgbClr val="C00000"/>
              </a:buClr>
              <a:buSzPct val="80000"/>
              <a:buFont typeface="Arial" panose="020B0604020202020204" pitchFamily="34" charset="0"/>
              <a:buChar char="►"/>
            </a:pPr>
            <a:r>
              <a:rPr lang="en-US" b="1" dirty="0" smtClean="0">
                <a:solidFill>
                  <a:srgbClr val="FF0000"/>
                </a:solidFill>
              </a:rPr>
              <a:t>Agile Unified Process </a:t>
            </a:r>
            <a:r>
              <a:rPr lang="en-US" b="1" dirty="0" smtClean="0"/>
              <a:t>– </a:t>
            </a:r>
            <a:r>
              <a:rPr lang="en-US" dirty="0" smtClean="0"/>
              <a:t>In this, stages are </a:t>
            </a:r>
            <a:r>
              <a:rPr lang="en-US" dirty="0" err="1" smtClean="0"/>
              <a:t>organised</a:t>
            </a:r>
            <a:r>
              <a:rPr lang="en-US" dirty="0" smtClean="0"/>
              <a:t> </a:t>
            </a:r>
            <a:r>
              <a:rPr lang="en-US" dirty="0"/>
              <a:t>into disciplines </a:t>
            </a:r>
            <a:r>
              <a:rPr lang="en-US" dirty="0" smtClean="0"/>
              <a:t>(workflows</a:t>
            </a:r>
            <a:r>
              <a:rPr lang="en-US" dirty="0"/>
              <a:t>) in the UP and is performed in an iterative and incremental manner. </a:t>
            </a:r>
            <a:endParaRPr lang="en-US" dirty="0" smtClean="0"/>
          </a:p>
          <a:p>
            <a:pPr marL="361950" indent="-361950">
              <a:buClr>
                <a:srgbClr val="C00000"/>
              </a:buClr>
              <a:buSzPct val="80000"/>
              <a:buFont typeface="Arial" panose="020B0604020202020204" pitchFamily="34" charset="0"/>
              <a:buChar char="►"/>
            </a:pPr>
            <a:r>
              <a:rPr lang="en-US" dirty="0" smtClean="0"/>
              <a:t>The </a:t>
            </a:r>
            <a:r>
              <a:rPr lang="en-US" dirty="0"/>
              <a:t>six phases </a:t>
            </a:r>
            <a:r>
              <a:rPr lang="en-US" dirty="0" smtClean="0"/>
              <a:t>occur </a:t>
            </a:r>
            <a:r>
              <a:rPr lang="en-US" dirty="0"/>
              <a:t>in a serial manner over time, at the beginning of an UP </a:t>
            </a:r>
            <a:r>
              <a:rPr lang="en-US" dirty="0" smtClean="0"/>
              <a:t>project, the </a:t>
            </a:r>
            <a:r>
              <a:rPr lang="en-US" dirty="0"/>
              <a:t>focus is on project initiation activities during the Inception phase, once </a:t>
            </a:r>
            <a:r>
              <a:rPr lang="en-US" dirty="0" smtClean="0"/>
              <a:t>the initial </a:t>
            </a:r>
            <a:r>
              <a:rPr lang="en-US" dirty="0"/>
              <a:t>scope is understood </a:t>
            </a:r>
            <a:r>
              <a:rPr lang="en-US" dirty="0" smtClean="0"/>
              <a:t>the </a:t>
            </a:r>
            <a:r>
              <a:rPr lang="en-US" dirty="0"/>
              <a:t>major focus becomes requirements analysis and architecture evolution during the Elaboration phase, then </a:t>
            </a:r>
            <a:r>
              <a:rPr lang="en-US" dirty="0" smtClean="0"/>
              <a:t>the focus </a:t>
            </a:r>
            <a:r>
              <a:rPr lang="en-US" dirty="0"/>
              <a:t>shifts to building </a:t>
            </a:r>
            <a:r>
              <a:rPr lang="en-US" dirty="0" smtClean="0"/>
              <a:t>the system </a:t>
            </a:r>
            <a:r>
              <a:rPr lang="en-US" dirty="0"/>
              <a:t>during the Construction phase, then </a:t>
            </a:r>
            <a:r>
              <a:rPr lang="en-US" dirty="0" smtClean="0"/>
              <a:t>to deliver the software </a:t>
            </a:r>
            <a:r>
              <a:rPr lang="en-US" dirty="0"/>
              <a:t>during the Transition phase, </a:t>
            </a:r>
            <a:r>
              <a:rPr lang="en-US" dirty="0" smtClean="0"/>
              <a:t>a company will </a:t>
            </a:r>
            <a:r>
              <a:rPr lang="en-US" dirty="0"/>
              <a:t>operate and support </a:t>
            </a:r>
            <a:r>
              <a:rPr lang="en-US" dirty="0" smtClean="0"/>
              <a:t>the software </a:t>
            </a:r>
            <a:r>
              <a:rPr lang="en-US" dirty="0"/>
              <a:t>in the Production phase, and finally </a:t>
            </a:r>
            <a:r>
              <a:rPr lang="en-US" dirty="0" smtClean="0"/>
              <a:t>remove </a:t>
            </a:r>
            <a:r>
              <a:rPr lang="en-US" dirty="0"/>
              <a:t>it from production during the Retirement phase. However, on a day-to-day basis </a:t>
            </a:r>
            <a:r>
              <a:rPr lang="en-US" dirty="0" smtClean="0"/>
              <a:t>progress is in </a:t>
            </a:r>
            <a:r>
              <a:rPr lang="en-US" dirty="0"/>
              <a:t>an iterative manner, perhaps doing some modeling, some implementation, some testing, and some management activities</a:t>
            </a:r>
            <a:r>
              <a:rPr lang="en-US" dirty="0" smtClean="0"/>
              <a:t>.</a:t>
            </a:r>
            <a:endParaRPr lang="en-US" dirty="0"/>
          </a:p>
        </p:txBody>
      </p:sp>
      <p:sp>
        <p:nvSpPr>
          <p:cNvPr id="9" name="Title 2"/>
          <p:cNvSpPr>
            <a:spLocks noGrp="1"/>
          </p:cNvSpPr>
          <p:nvPr>
            <p:ph type="title"/>
          </p:nvPr>
        </p:nvSpPr>
        <p:spPr>
          <a:xfrm>
            <a:off x="70266" y="72008"/>
            <a:ext cx="7670086" cy="548680"/>
          </a:xfrm>
        </p:spPr>
        <p:txBody>
          <a:bodyPr>
            <a:noAutofit/>
          </a:bodyPr>
          <a:lstStyle/>
          <a:p>
            <a:r>
              <a:rPr lang="en-US" sz="3600" dirty="0" smtClean="0"/>
              <a:t>M1.1 – Life Cycles</a:t>
            </a:r>
            <a:endParaRPr lang="en-GB" sz="3600" dirty="0"/>
          </a:p>
        </p:txBody>
      </p:sp>
      <p:pic>
        <p:nvPicPr>
          <p:cNvPr id="13316" name="Picture 4" descr="Image result for Agile Unified Process life cycle model"/>
          <p:cNvPicPr>
            <a:picLocks noChangeAspect="1" noChangeArrowheads="1"/>
          </p:cNvPicPr>
          <p:nvPr/>
        </p:nvPicPr>
        <p:blipFill rotWithShape="1">
          <a:blip r:embed="rId3">
            <a:extLst>
              <a:ext uri="{28A0092B-C50C-407E-A947-70E740481C1C}">
                <a14:useLocalDpi xmlns:a14="http://schemas.microsoft.com/office/drawing/2010/main" val="0"/>
              </a:ext>
            </a:extLst>
          </a:blip>
          <a:srcRect l="1361" t="5211" r="2608" b="2389"/>
          <a:stretch/>
        </p:blipFill>
        <p:spPr bwMode="auto">
          <a:xfrm>
            <a:off x="4211960" y="4221088"/>
            <a:ext cx="4680521" cy="237626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61444" y="4460919"/>
            <a:ext cx="4050516" cy="2308324"/>
          </a:xfrm>
          <a:prstGeom prst="rect">
            <a:avLst/>
          </a:prstGeom>
          <a:noFill/>
        </p:spPr>
        <p:txBody>
          <a:bodyPr wrap="square" rtlCol="0">
            <a:spAutoFit/>
          </a:bodyPr>
          <a:lstStyle/>
          <a:p>
            <a:r>
              <a:rPr lang="en-IE" b="1" dirty="0" smtClean="0">
                <a:solidFill>
                  <a:srgbClr val="FF0000"/>
                </a:solidFill>
              </a:rPr>
              <a:t>M1.1 – Task 06 </a:t>
            </a:r>
            <a:r>
              <a:rPr lang="en-IE" dirty="0" smtClean="0">
                <a:solidFill>
                  <a:srgbClr val="FF0000"/>
                </a:solidFill>
              </a:rPr>
              <a:t>– Using the context of the scenario, </a:t>
            </a:r>
            <a:r>
              <a:rPr lang="en-US" dirty="0" smtClean="0">
                <a:solidFill>
                  <a:srgbClr val="FF0000"/>
                </a:solidFill>
              </a:rPr>
              <a:t>compare </a:t>
            </a:r>
            <a:r>
              <a:rPr lang="en-US" dirty="0">
                <a:solidFill>
                  <a:srgbClr val="FF0000"/>
                </a:solidFill>
              </a:rPr>
              <a:t>and contrast a range of systems development life </a:t>
            </a:r>
            <a:r>
              <a:rPr lang="en-US" dirty="0" smtClean="0">
                <a:solidFill>
                  <a:srgbClr val="FF0000"/>
                </a:solidFill>
              </a:rPr>
              <a:t>cycles</a:t>
            </a:r>
            <a:r>
              <a:rPr lang="en-GB" dirty="0" smtClean="0">
                <a:solidFill>
                  <a:srgbClr val="FF0000"/>
                </a:solidFill>
              </a:rPr>
              <a:t>.</a:t>
            </a:r>
          </a:p>
          <a:p>
            <a:pPr marL="285750" indent="-285750">
              <a:buClr>
                <a:srgbClr val="C00000"/>
              </a:buClr>
              <a:buSzPct val="80000"/>
              <a:buFont typeface="Arial" panose="020B0604020202020204" pitchFamily="34" charset="0"/>
              <a:buChar char="►"/>
            </a:pPr>
            <a:r>
              <a:rPr lang="en-IE" dirty="0" smtClean="0"/>
              <a:t>For this you will need to be able to visualise the project being carried out and describe each life cycle model. </a:t>
            </a:r>
            <a:endParaRPr lang="en-US" dirty="0"/>
          </a:p>
        </p:txBody>
      </p:sp>
    </p:spTree>
    <p:extLst>
      <p:ext uri="{BB962C8B-B14F-4D97-AF65-F5344CB8AC3E}">
        <p14:creationId xmlns:p14="http://schemas.microsoft.com/office/powerpoint/2010/main" val="2067863525"/>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2"/>
          <p:cNvSpPr>
            <a:spLocks noGrp="1"/>
          </p:cNvSpPr>
          <p:nvPr>
            <p:ph type="title"/>
          </p:nvPr>
        </p:nvSpPr>
        <p:spPr>
          <a:xfrm>
            <a:off x="70266" y="72008"/>
            <a:ext cx="7670086" cy="548680"/>
          </a:xfrm>
        </p:spPr>
        <p:txBody>
          <a:bodyPr>
            <a:noAutofit/>
          </a:bodyPr>
          <a:lstStyle/>
          <a:p>
            <a:r>
              <a:rPr lang="en-US" sz="4000" dirty="0" smtClean="0"/>
              <a:t>LO1 – Assessment Criteria</a:t>
            </a:r>
            <a:endParaRPr lang="en-GB" sz="4000" dirty="0"/>
          </a:p>
        </p:txBody>
      </p:sp>
      <p:sp>
        <p:nvSpPr>
          <p:cNvPr id="3" name="TextBox 2"/>
          <p:cNvSpPr txBox="1"/>
          <p:nvPr/>
        </p:nvSpPr>
        <p:spPr>
          <a:xfrm>
            <a:off x="161444" y="1052736"/>
            <a:ext cx="8803044" cy="5401479"/>
          </a:xfrm>
          <a:prstGeom prst="rect">
            <a:avLst/>
          </a:prstGeom>
          <a:noFill/>
        </p:spPr>
        <p:txBody>
          <a:bodyPr wrap="square" rtlCol="0">
            <a:spAutoFit/>
          </a:bodyPr>
          <a:lstStyle/>
          <a:p>
            <a:r>
              <a:rPr lang="en-US" sz="2300" b="1" dirty="0">
                <a:solidFill>
                  <a:srgbClr val="FF0000"/>
                </a:solidFill>
              </a:rPr>
              <a:t>P1.1 –Task 01 </a:t>
            </a:r>
            <a:r>
              <a:rPr lang="en-US" sz="2300" dirty="0">
                <a:solidFill>
                  <a:srgbClr val="FF0000"/>
                </a:solidFill>
              </a:rPr>
              <a:t>– Describe what a Feasibility study is and in a context of a specific project, describe the conditions and expectations of a feasibility study.</a:t>
            </a:r>
          </a:p>
          <a:p>
            <a:r>
              <a:rPr lang="en-US" sz="2300" b="1" dirty="0">
                <a:solidFill>
                  <a:srgbClr val="FF0000"/>
                </a:solidFill>
              </a:rPr>
              <a:t>P1.2 –Task 02 </a:t>
            </a:r>
            <a:r>
              <a:rPr lang="en-US" sz="2300" dirty="0">
                <a:solidFill>
                  <a:srgbClr val="FF0000"/>
                </a:solidFill>
              </a:rPr>
              <a:t>– Describe the stages of requirements engineering with examples and describe how they relate in context of benefitting a Project Plan.</a:t>
            </a:r>
            <a:endParaRPr lang="en-US" sz="2300" dirty="0"/>
          </a:p>
          <a:p>
            <a:r>
              <a:rPr lang="en-US" sz="2300" b="1" dirty="0" smtClean="0">
                <a:solidFill>
                  <a:srgbClr val="FF0000"/>
                </a:solidFill>
              </a:rPr>
              <a:t>P1.3 </a:t>
            </a:r>
            <a:r>
              <a:rPr lang="en-US" sz="2300" b="1" dirty="0">
                <a:solidFill>
                  <a:srgbClr val="FF0000"/>
                </a:solidFill>
              </a:rPr>
              <a:t>–Task 03 </a:t>
            </a:r>
            <a:r>
              <a:rPr lang="en-US" sz="2300" dirty="0">
                <a:solidFill>
                  <a:srgbClr val="FF0000"/>
                </a:solidFill>
              </a:rPr>
              <a:t>– In terms of visualization, describe how a new system needs to be imagined in terms of Capacity, Performance and Throughput.</a:t>
            </a:r>
            <a:endParaRPr lang="en-US" sz="2300" dirty="0"/>
          </a:p>
          <a:p>
            <a:r>
              <a:rPr lang="en-US" sz="2300" b="1" dirty="0" smtClean="0">
                <a:solidFill>
                  <a:srgbClr val="FF0000"/>
                </a:solidFill>
              </a:rPr>
              <a:t>P1.4 </a:t>
            </a:r>
            <a:r>
              <a:rPr lang="en-US" sz="2300" b="1" dirty="0">
                <a:solidFill>
                  <a:srgbClr val="FF0000"/>
                </a:solidFill>
              </a:rPr>
              <a:t>– Task 04 </a:t>
            </a:r>
            <a:r>
              <a:rPr lang="en-US" sz="2300" dirty="0">
                <a:solidFill>
                  <a:srgbClr val="FF0000"/>
                </a:solidFill>
              </a:rPr>
              <a:t>– Describe the Development to Testing stages of a system life cycle with example.</a:t>
            </a:r>
          </a:p>
          <a:p>
            <a:r>
              <a:rPr lang="en-US" sz="2300" b="1" dirty="0" smtClean="0">
                <a:solidFill>
                  <a:srgbClr val="FF0000"/>
                </a:solidFill>
                <a:latin typeface="Arial" panose="020B0604020202020204" pitchFamily="34" charset="0"/>
                <a:cs typeface="Arial" panose="020B0604020202020204" pitchFamily="34" charset="0"/>
              </a:rPr>
              <a:t>P1.4 </a:t>
            </a:r>
            <a:r>
              <a:rPr lang="en-US" sz="2300" b="1" dirty="0">
                <a:solidFill>
                  <a:srgbClr val="FF0000"/>
                </a:solidFill>
                <a:latin typeface="Arial" panose="020B0604020202020204" pitchFamily="34" charset="0"/>
                <a:cs typeface="Arial" panose="020B0604020202020204" pitchFamily="34" charset="0"/>
              </a:rPr>
              <a:t>– Task </a:t>
            </a:r>
            <a:r>
              <a:rPr lang="en-US" sz="2300" b="1" dirty="0" smtClean="0">
                <a:solidFill>
                  <a:srgbClr val="FF0000"/>
                </a:solidFill>
                <a:latin typeface="Arial" panose="020B0604020202020204" pitchFamily="34" charset="0"/>
                <a:cs typeface="Arial" panose="020B0604020202020204" pitchFamily="34" charset="0"/>
              </a:rPr>
              <a:t>05 </a:t>
            </a:r>
            <a:r>
              <a:rPr lang="en-US" sz="2300" dirty="0" smtClean="0">
                <a:solidFill>
                  <a:srgbClr val="FF0000"/>
                </a:solidFill>
                <a:latin typeface="Arial" panose="020B0604020202020204" pitchFamily="34" charset="0"/>
                <a:cs typeface="Arial" panose="020B0604020202020204" pitchFamily="34" charset="0"/>
              </a:rPr>
              <a:t>– </a:t>
            </a:r>
            <a:r>
              <a:rPr lang="en-US" sz="2300" dirty="0">
                <a:solidFill>
                  <a:srgbClr val="FF0000"/>
                </a:solidFill>
                <a:latin typeface="Arial" panose="020B0604020202020204" pitchFamily="34" charset="0"/>
                <a:cs typeface="Arial" panose="020B0604020202020204" pitchFamily="34" charset="0"/>
              </a:rPr>
              <a:t>Describe the Implementation stages of a system life cycle with examples of methods and pitfalls of each method.</a:t>
            </a:r>
          </a:p>
          <a:p>
            <a:r>
              <a:rPr lang="en-IE" sz="2300" b="1" dirty="0" smtClean="0">
                <a:solidFill>
                  <a:srgbClr val="FF0000"/>
                </a:solidFill>
              </a:rPr>
              <a:t>M1.1 – Task 06 </a:t>
            </a:r>
            <a:r>
              <a:rPr lang="en-IE" sz="2300" dirty="0" smtClean="0">
                <a:solidFill>
                  <a:srgbClr val="FF0000"/>
                </a:solidFill>
              </a:rPr>
              <a:t>– Using the context of the scenario, </a:t>
            </a:r>
            <a:r>
              <a:rPr lang="en-US" sz="2300" dirty="0" smtClean="0">
                <a:solidFill>
                  <a:srgbClr val="FF0000"/>
                </a:solidFill>
              </a:rPr>
              <a:t>compare </a:t>
            </a:r>
            <a:r>
              <a:rPr lang="en-US" sz="2300" dirty="0">
                <a:solidFill>
                  <a:srgbClr val="FF0000"/>
                </a:solidFill>
              </a:rPr>
              <a:t>and contrast a range of systems development life </a:t>
            </a:r>
            <a:r>
              <a:rPr lang="en-US" sz="2300" dirty="0" smtClean="0">
                <a:solidFill>
                  <a:srgbClr val="FF0000"/>
                </a:solidFill>
              </a:rPr>
              <a:t>cycles</a:t>
            </a:r>
            <a:r>
              <a:rPr lang="en-GB" sz="2300" dirty="0" smtClean="0">
                <a:solidFill>
                  <a:srgbClr val="FF0000"/>
                </a:solidFill>
              </a:rPr>
              <a:t>.</a:t>
            </a:r>
          </a:p>
        </p:txBody>
      </p:sp>
    </p:spTree>
    <p:extLst>
      <p:ext uri="{BB962C8B-B14F-4D97-AF65-F5344CB8AC3E}">
        <p14:creationId xmlns:p14="http://schemas.microsoft.com/office/powerpoint/2010/main" val="984091737"/>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3046988"/>
          </a:xfrm>
          <a:prstGeom prst="rect">
            <a:avLst/>
          </a:prstGeom>
        </p:spPr>
        <p:txBody>
          <a:bodyPr wrap="square">
            <a:spAutoFit/>
          </a:bodyPr>
          <a:lstStyle/>
          <a:p>
            <a:pPr>
              <a:buClr>
                <a:srgbClr val="C00000"/>
              </a:buClr>
              <a:buSzPct val="80000"/>
            </a:pPr>
            <a:r>
              <a:rPr lang="en-US" sz="1600" dirty="0"/>
              <a:t>LO1 Understand the role of systems analysis and design in relation to the systems development lifecycle</a:t>
            </a:r>
          </a:p>
          <a:p>
            <a:pPr marL="285750" indent="-285750">
              <a:buClr>
                <a:srgbClr val="C00000"/>
              </a:buClr>
              <a:buSzPct val="80000"/>
              <a:buFont typeface="Arial" panose="020B0604020202020204" pitchFamily="34" charset="0"/>
              <a:buChar char="►"/>
            </a:pPr>
            <a:r>
              <a:rPr lang="en-US" sz="1600" dirty="0"/>
              <a:t>P1: Learners must be able to </a:t>
            </a:r>
            <a:r>
              <a:rPr lang="en-US" sz="1600" dirty="0" err="1"/>
              <a:t>summarise</a:t>
            </a:r>
            <a:r>
              <a:rPr lang="en-US" sz="1600" dirty="0"/>
              <a:t> the main elements of the systems development life cycle and how they are linked. The position of analysis and design within the life cycle must be clearly described. The evidence could take the form of a recorded presentation by learners to a group, a presentation with detailed speaker notes or a written report. An essay is not appropriate.</a:t>
            </a:r>
          </a:p>
          <a:p>
            <a:pPr marL="285750" indent="-285750">
              <a:buClr>
                <a:srgbClr val="C00000"/>
              </a:buClr>
              <a:buSzPct val="80000"/>
              <a:buFont typeface="Arial" panose="020B0604020202020204" pitchFamily="34" charset="0"/>
              <a:buChar char="►"/>
            </a:pPr>
            <a:r>
              <a:rPr lang="en-US" sz="1600" dirty="0"/>
              <a:t>M1: Learners should compare and contrast at least three different life cycles, only one of which should be from the linear range. They must consider the differences and similarities of the methods and how they influence the choice of lifecycle for a given business system. The evidence could be presented as a report or a presentation with detailed speaker notes. Learners could also record their presentation.</a:t>
            </a:r>
            <a:endParaRPr lang="en-US" sz="1600" dirty="0" smtClean="0"/>
          </a:p>
        </p:txBody>
      </p:sp>
      <p:sp>
        <p:nvSpPr>
          <p:cNvPr id="9" name="Title 2"/>
          <p:cNvSpPr>
            <a:spLocks noGrp="1"/>
          </p:cNvSpPr>
          <p:nvPr>
            <p:ph type="title"/>
          </p:nvPr>
        </p:nvSpPr>
        <p:spPr>
          <a:xfrm>
            <a:off x="70266" y="72008"/>
            <a:ext cx="7670086" cy="548680"/>
          </a:xfrm>
        </p:spPr>
        <p:txBody>
          <a:bodyPr>
            <a:noAutofit/>
          </a:bodyPr>
          <a:lstStyle/>
          <a:p>
            <a:r>
              <a:rPr lang="en-US" sz="4000" dirty="0" smtClean="0"/>
              <a:t>LO1 – Assessment Criteria</a:t>
            </a:r>
            <a:endParaRPr lang="en-GB" sz="4000" dirty="0"/>
          </a:p>
        </p:txBody>
      </p:sp>
      <p:graphicFrame>
        <p:nvGraphicFramePr>
          <p:cNvPr id="5" name="Table 4"/>
          <p:cNvGraphicFramePr>
            <a:graphicFrameLocks noGrp="1"/>
          </p:cNvGraphicFramePr>
          <p:nvPr>
            <p:extLst>
              <p:ext uri="{D42A27DB-BD31-4B8C-83A1-F6EECF244321}">
                <p14:modId xmlns:p14="http://schemas.microsoft.com/office/powerpoint/2010/main" val="3518070745"/>
              </p:ext>
            </p:extLst>
          </p:nvPr>
        </p:nvGraphicFramePr>
        <p:xfrm>
          <a:off x="161444" y="4048080"/>
          <a:ext cx="8811394" cy="2621280"/>
        </p:xfrm>
        <a:graphic>
          <a:graphicData uri="http://schemas.openxmlformats.org/drawingml/2006/table">
            <a:tbl>
              <a:tblPr firstRow="1" bandRow="1">
                <a:tableStyleId>{5C22544A-7EE6-4342-B048-85BDC9FD1C3A}</a:tableStyleId>
              </a:tblPr>
              <a:tblGrid>
                <a:gridCol w="2610356"/>
                <a:gridCol w="6201038"/>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baseline="0" dirty="0" smtClean="0">
                          <a:solidFill>
                            <a:schemeClr val="lt1"/>
                          </a:solidFill>
                          <a:latin typeface="Arial" panose="020B0604020202020204" pitchFamily="34" charset="0"/>
                          <a:ea typeface="+mn-ea"/>
                          <a:cs typeface="Arial" panose="020B0604020202020204" pitchFamily="34" charset="0"/>
                        </a:rPr>
                        <a:t>Meaningful employer involvement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baseline="0" dirty="0" smtClean="0">
                          <a:solidFill>
                            <a:schemeClr val="lt1"/>
                          </a:solidFill>
                          <a:latin typeface="Arial" panose="020B0604020202020204" pitchFamily="34" charset="0"/>
                          <a:ea typeface="+mn-ea"/>
                          <a:cs typeface="Arial" panose="020B0604020202020204" pitchFamily="34" charset="0"/>
                        </a:rPr>
                        <a:t>Suggestion/ideas for </a:t>
                      </a:r>
                      <a:r>
                        <a:rPr kumimoji="0" lang="en-US" sz="1600" b="0" i="0" u="none" strike="noStrike" kern="1200" baseline="0" dirty="0" err="1" smtClean="0">
                          <a:solidFill>
                            <a:schemeClr val="lt1"/>
                          </a:solidFill>
                          <a:latin typeface="Arial" panose="020B0604020202020204" pitchFamily="34" charset="0"/>
                          <a:ea typeface="+mn-ea"/>
                          <a:cs typeface="Arial" panose="020B0604020202020204" pitchFamily="34" charset="0"/>
                        </a:rPr>
                        <a:t>centres</a:t>
                      </a:r>
                      <a:r>
                        <a:rPr kumimoji="0" lang="en-US" sz="1600" b="0" i="0" u="none" strike="noStrike" kern="1200" baseline="0" dirty="0" smtClean="0">
                          <a:solidFill>
                            <a:schemeClr val="lt1"/>
                          </a:solidFill>
                          <a:latin typeface="Arial" panose="020B0604020202020204" pitchFamily="34" charset="0"/>
                          <a:ea typeface="+mn-ea"/>
                          <a:cs typeface="Arial" panose="020B0604020202020204" pitchFamily="34" charset="0"/>
                        </a:rPr>
                        <a:t> when delivering this unit 	</a:t>
                      </a:r>
                    </a:p>
                  </a:txBody>
                  <a:tcPr/>
                </a:tc>
              </a:tr>
              <a:tr h="370840">
                <a:tc>
                  <a:txBody>
                    <a:bodyPr/>
                    <a:lstStyle/>
                    <a:p>
                      <a:r>
                        <a:rPr lang="en-US" sz="1600" dirty="0" smtClean="0">
                          <a:latin typeface="Arial" panose="020B0604020202020204" pitchFamily="34" charset="0"/>
                          <a:cs typeface="Arial" panose="020B0604020202020204" pitchFamily="34" charset="0"/>
                        </a:rPr>
                        <a:t>1. Learners undertake structured work-experience or work-placements that develop skills and knowledge relevant to the qualification.</a:t>
                      </a:r>
                      <a:endParaRPr lang="en-GB" sz="1600" dirty="0">
                        <a:latin typeface="Arial" panose="020B0604020202020204" pitchFamily="34" charset="0"/>
                        <a:cs typeface="Arial" panose="020B0604020202020204" pitchFamily="34" charset="0"/>
                      </a:endParaRPr>
                    </a:p>
                  </a:txBody>
                  <a:tcPr/>
                </a:tc>
                <a:tc>
                  <a:txBody>
                    <a:bodyPr/>
                    <a:lstStyle/>
                    <a:p>
                      <a:r>
                        <a:rPr lang="en-US" sz="1600" dirty="0" smtClean="0">
                          <a:latin typeface="Arial" panose="020B0604020202020204" pitchFamily="34" charset="0"/>
                          <a:cs typeface="Arial" panose="020B0604020202020204" pitchFamily="34" charset="0"/>
                        </a:rPr>
                        <a:t>Learners’ work-experience could be in an experienced team; they could contribute to, or observe activities, such as documentation scrutiny, observation and questioning used to elicit the business requirements for a system. Learners could also contribute to the development of the systems analysis documentation, following the </a:t>
                      </a:r>
                      <a:r>
                        <a:rPr lang="en-US" sz="1600" dirty="0" err="1" smtClean="0">
                          <a:latin typeface="Arial" panose="020B0604020202020204" pitchFamily="34" charset="0"/>
                          <a:cs typeface="Arial" panose="020B0604020202020204" pitchFamily="34" charset="0"/>
                        </a:rPr>
                        <a:t>organisation’s</a:t>
                      </a:r>
                      <a:r>
                        <a:rPr lang="en-US" sz="1600" dirty="0" smtClean="0">
                          <a:latin typeface="Arial" panose="020B0604020202020204" pitchFamily="34" charset="0"/>
                          <a:cs typeface="Arial" panose="020B0604020202020204" pitchFamily="34" charset="0"/>
                        </a:rPr>
                        <a:t> approach. They could also contribute to the development of the elements of the logical and physical design and provide some input to the presentation.</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017798521"/>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362136647"/>
              </p:ext>
            </p:extLst>
          </p:nvPr>
        </p:nvGraphicFramePr>
        <p:xfrm>
          <a:off x="179512" y="1052736"/>
          <a:ext cx="8784976" cy="5577840"/>
        </p:xfrm>
        <a:graphic>
          <a:graphicData uri="http://schemas.openxmlformats.org/drawingml/2006/table">
            <a:tbl>
              <a:tblPr firstRow="1" bandRow="1">
                <a:tableStyleId>{B301B821-A1FF-4177-AEE7-76D212191A09}</a:tableStyleId>
              </a:tblPr>
              <a:tblGrid>
                <a:gridCol w="2016224"/>
                <a:gridCol w="2448272"/>
                <a:gridCol w="2232248"/>
                <a:gridCol w="2088232"/>
              </a:tblGrid>
              <a:tr h="202312">
                <a:tc>
                  <a:txBody>
                    <a:bodyPr/>
                    <a:lstStyle/>
                    <a:p>
                      <a:pPr algn="ctr"/>
                      <a:r>
                        <a:rPr lang="en-US" sz="1200" dirty="0" smtClean="0">
                          <a:latin typeface="Arial" panose="020B0604020202020204" pitchFamily="34" charset="0"/>
                          <a:cs typeface="Arial" panose="020B0604020202020204" pitchFamily="34" charset="0"/>
                        </a:rPr>
                        <a:t>LO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Pass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Merit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smtClean="0">
                          <a:latin typeface="Arial" panose="020B0604020202020204" pitchFamily="34" charset="0"/>
                          <a:cs typeface="Arial" panose="020B0604020202020204" pitchFamily="34" charset="0"/>
                        </a:rPr>
                        <a:t>Distinction</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9229">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latin typeface="Arial" panose="020B0604020202020204" pitchFamily="34" charset="0"/>
                          <a:cs typeface="Arial" panose="020B0604020202020204" pitchFamily="34" charset="0"/>
                        </a:rPr>
                        <a:t>The assessment criteria are the Pass requirements for this unit.</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464">
                <a:tc>
                  <a:txBody>
                    <a:bodyPr/>
                    <a:lstStyle/>
                    <a:p>
                      <a:r>
                        <a:rPr lang="en-US" sz="1200" b="1" dirty="0" smtClean="0">
                          <a:latin typeface="Arial" panose="020B0604020202020204" pitchFamily="34" charset="0"/>
                          <a:cs typeface="Arial" panose="020B0604020202020204" pitchFamily="34" charset="0"/>
                        </a:rPr>
                        <a:t>LO1</a:t>
                      </a:r>
                      <a:r>
                        <a:rPr lang="en-US" sz="1200" dirty="0" smtClean="0">
                          <a:latin typeface="Arial" panose="020B0604020202020204" pitchFamily="34" charset="0"/>
                          <a:cs typeface="Arial" panose="020B0604020202020204" pitchFamily="34" charset="0"/>
                        </a:rPr>
                        <a:t> - Understanding the role of systems analysis and design in relation to the systems development lifecycle</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1" i="0" u="none" strike="noStrike" kern="1200" baseline="0" dirty="0" smtClean="0">
                          <a:solidFill>
                            <a:schemeClr val="dk1"/>
                          </a:solidFill>
                          <a:latin typeface="Arial" panose="020B0604020202020204" pitchFamily="34" charset="0"/>
                          <a:ea typeface="+mn-ea"/>
                          <a:cs typeface="Arial" panose="020B0604020202020204" pitchFamily="34" charset="0"/>
                        </a:rPr>
                        <a:t>P1</a:t>
                      </a:r>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US" sz="1200" b="0" i="0" u="none" strike="noStrike" kern="1200" baseline="0" dirty="0" err="1" smtClean="0">
                          <a:solidFill>
                            <a:schemeClr val="dk1"/>
                          </a:solidFill>
                          <a:latin typeface="Arial" panose="020B0604020202020204" pitchFamily="34" charset="0"/>
                          <a:ea typeface="+mn-ea"/>
                          <a:cs typeface="Arial" panose="020B0604020202020204" pitchFamily="34" charset="0"/>
                        </a:rPr>
                        <a:t>Summarise</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the main components of the systems development life cycle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r>
                        <a:rPr kumimoji="0" lang="en-GB" sz="1200" b="1" i="0" u="none" strike="noStrike" kern="1200" baseline="0" dirty="0" smtClean="0">
                          <a:solidFill>
                            <a:schemeClr val="dk1"/>
                          </a:solidFill>
                          <a:latin typeface="Arial" panose="020B0604020202020204" pitchFamily="34" charset="0"/>
                          <a:ea typeface="+mn-ea"/>
                          <a:cs typeface="Arial" panose="020B0604020202020204" pitchFamily="34" charset="0"/>
                        </a:rPr>
                        <a:t>M1</a:t>
                      </a:r>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Compare and contrast a range of systems development life cycles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381000">
                <a:tc rowSpan="2">
                  <a:txBody>
                    <a:bodyPr/>
                    <a:lstStyle/>
                    <a:p>
                      <a:r>
                        <a:rPr lang="en-US" sz="1200" dirty="0" smtClean="0">
                          <a:latin typeface="Arial" panose="020B0604020202020204" pitchFamily="34" charset="0"/>
                          <a:cs typeface="Arial" panose="020B0604020202020204" pitchFamily="34" charset="0"/>
                        </a:rPr>
                        <a:t>LO2 - Be able to use investigative techniques to establish requirements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Explore the business requirements for an identified business system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different techniques to support the analysis of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r h="504056">
                <a:tc>
                  <a:txBody>
                    <a:bodyPr/>
                    <a:lstStyle/>
                    <a:p>
                      <a:r>
                        <a:rPr lang="en-US" sz="1200" dirty="0" smtClean="0">
                          <a:latin typeface="Arial" panose="020B0604020202020204" pitchFamily="34" charset="0"/>
                          <a:cs typeface="Arial" panose="020B0604020202020204" pitchFamily="34" charset="0"/>
                        </a:rPr>
                        <a:t>LO3 - Be able to develop and document models for business 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P4 -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Use the three view approach to document the design model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Develop a set of Unified Modelling Language (UML) diagrams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D1 -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Evaluate the design model for the identified business system against original business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81000">
                <a:tc rowSpan="2">
                  <a:txBody>
                    <a:bodyPr/>
                    <a:lstStyle/>
                    <a:p>
                      <a:r>
                        <a:rPr lang="en-US" sz="1200" dirty="0" smtClean="0">
                          <a:latin typeface="Arial" panose="020B0604020202020204" pitchFamily="34" charset="0"/>
                          <a:cs typeface="Arial" panose="020B0604020202020204" pitchFamily="34" charset="0"/>
                        </a:rPr>
                        <a:t>LO4 - Be able to create logical and physical designs for specified business</a:t>
                      </a:r>
                      <a:r>
                        <a:rPr lang="en-US" sz="1200" baseline="0" dirty="0" smtClean="0">
                          <a:latin typeface="Arial" panose="020B0604020202020204" pitchFamily="34" charset="0"/>
                          <a:cs typeface="Arial" panose="020B0604020202020204" pitchFamily="34" charset="0"/>
                        </a:rPr>
                        <a:t> </a:t>
                      </a:r>
                      <a:r>
                        <a:rPr lang="en-US" sz="1200" dirty="0" smtClean="0">
                          <a:latin typeface="Arial" panose="020B0604020202020204" pitchFamily="34" charset="0"/>
                          <a:cs typeface="Arial" panose="020B0604020202020204" pitchFamily="34" charset="0"/>
                        </a:rPr>
                        <a:t>Systems</a:t>
                      </a:r>
                      <a:endParaRPr lang="en-GB"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P5*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logical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M3 -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Present the logical and physical designs for the identified business system to relevant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rowSpan="2">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D2 -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Refine the logical and physical designs for the identified business system incorporating any stakeholder feedback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r>
              <a:tr h="381000">
                <a:tc vMerge="1">
                  <a:txBody>
                    <a:bodyPr/>
                    <a:lstStyle/>
                    <a:p>
                      <a:endParaRPr lang="en-GB"/>
                    </a:p>
                  </a:txBody>
                  <a:tcPr/>
                </a:tc>
                <a:tc>
                  <a:txBody>
                    <a:bodyPr/>
                    <a:lstStyle/>
                    <a:p>
                      <a:r>
                        <a:rPr kumimoji="0" lang="en-GB" sz="1200" b="0" i="0" u="none" strike="noStrike" kern="1200" baseline="0" dirty="0" smtClean="0">
                          <a:solidFill>
                            <a:schemeClr val="dk1"/>
                          </a:solidFill>
                          <a:latin typeface="Arial" panose="020B0604020202020204" pitchFamily="34" charset="0"/>
                          <a:ea typeface="+mn-ea"/>
                          <a:cs typeface="Arial" panose="020B0604020202020204" pitchFamily="34" charset="0"/>
                        </a:rPr>
                        <a:t>P6 - </a:t>
                      </a:r>
                      <a:r>
                        <a:rPr kumimoji="0"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Create a physical design for the identified business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EDF4"/>
                    </a:solidFill>
                  </a:tcPr>
                </a:tc>
                <a:tc vMerge="1">
                  <a:txBody>
                    <a:bodyPr/>
                    <a:lstStyle/>
                    <a:p>
                      <a:endParaRPr lang="en-GB"/>
                    </a:p>
                  </a:txBody>
                  <a:tcPr/>
                </a:tc>
                <a:tc vMerge="1">
                  <a:txBody>
                    <a:bodyPr/>
                    <a:lstStyle/>
                    <a:p>
                      <a:endParaRPr lang="en-GB"/>
                    </a:p>
                  </a:txBody>
                  <a:tcPr/>
                </a:tc>
              </a:tr>
            </a:tbl>
          </a:graphicData>
        </a:graphic>
      </p:graphicFrame>
    </p:spTree>
    <p:extLst>
      <p:ext uri="{BB962C8B-B14F-4D97-AF65-F5344CB8AC3E}">
        <p14:creationId xmlns:p14="http://schemas.microsoft.com/office/powerpoint/2010/main" val="353663599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55422"/>
          </a:xfrm>
          <a:prstGeom prst="rect">
            <a:avLst/>
          </a:prstGeom>
        </p:spPr>
        <p:txBody>
          <a:bodyPr wrap="square">
            <a:spAutoFit/>
          </a:bodyPr>
          <a:lstStyle/>
          <a:p>
            <a:pPr>
              <a:buClr>
                <a:srgbClr val="C00000"/>
              </a:buClr>
              <a:buSzPct val="80000"/>
            </a:pPr>
            <a:r>
              <a:rPr lang="en-US" sz="1600" b="1" dirty="0"/>
              <a:t>1.1 The components of the systems development lifecycle, i.e.:</a:t>
            </a:r>
          </a:p>
          <a:p>
            <a:pPr marL="285750" indent="-285750">
              <a:buClr>
                <a:srgbClr val="C00000"/>
              </a:buClr>
              <a:buSzPct val="80000"/>
              <a:buFont typeface="Arial" panose="020B0604020202020204" pitchFamily="34" charset="0"/>
              <a:buChar char="►"/>
            </a:pPr>
            <a:r>
              <a:rPr lang="en-US" sz="1600" dirty="0" smtClean="0"/>
              <a:t>feasibility </a:t>
            </a:r>
            <a:r>
              <a:rPr lang="en-US" sz="1600" dirty="0"/>
              <a:t>study:</a:t>
            </a:r>
          </a:p>
          <a:p>
            <a:pPr marL="742950" lvl="1" indent="-285750">
              <a:buClr>
                <a:srgbClr val="C00000"/>
              </a:buClr>
              <a:buSzPct val="100000"/>
              <a:buFont typeface="Wingdings" panose="05000000000000000000" pitchFamily="2" charset="2"/>
              <a:buChar char="§"/>
            </a:pPr>
            <a:r>
              <a:rPr lang="en-US" sz="1600" dirty="0" smtClean="0"/>
              <a:t>financial </a:t>
            </a:r>
            <a:r>
              <a:rPr lang="en-US" sz="1600" dirty="0"/>
              <a:t>aspects including cost benefit analysis</a:t>
            </a:r>
          </a:p>
          <a:p>
            <a:pPr marL="742950" lvl="1" indent="-285750">
              <a:buClr>
                <a:srgbClr val="C00000"/>
              </a:buClr>
              <a:buSzPct val="100000"/>
              <a:buFont typeface="Wingdings" panose="05000000000000000000" pitchFamily="2" charset="2"/>
              <a:buChar char="§"/>
            </a:pPr>
            <a:r>
              <a:rPr lang="en-US" sz="1600" dirty="0" smtClean="0"/>
              <a:t>business </a:t>
            </a:r>
            <a:r>
              <a:rPr lang="en-US" sz="1600" dirty="0"/>
              <a:t>aspects</a:t>
            </a:r>
          </a:p>
          <a:p>
            <a:pPr marL="742950" lvl="1" indent="-285750">
              <a:buClr>
                <a:srgbClr val="C00000"/>
              </a:buClr>
              <a:buSzPct val="100000"/>
              <a:buFont typeface="Wingdings" panose="05000000000000000000" pitchFamily="2" charset="2"/>
              <a:buChar char="§"/>
            </a:pPr>
            <a:r>
              <a:rPr lang="en-US" sz="1600" dirty="0" smtClean="0"/>
              <a:t>technical </a:t>
            </a:r>
            <a:r>
              <a:rPr lang="en-US" sz="1600" dirty="0"/>
              <a:t>aspects</a:t>
            </a:r>
          </a:p>
          <a:p>
            <a:pPr marL="742950" lvl="1" indent="-285750">
              <a:buClr>
                <a:srgbClr val="C00000"/>
              </a:buClr>
              <a:buSzPct val="100000"/>
              <a:buFont typeface="Wingdings" panose="05000000000000000000" pitchFamily="2" charset="2"/>
              <a:buChar char="§"/>
            </a:pPr>
            <a:r>
              <a:rPr lang="en-US" sz="1600" dirty="0" smtClean="0"/>
              <a:t>outcomes </a:t>
            </a:r>
            <a:r>
              <a:rPr lang="en-US" sz="1600" dirty="0"/>
              <a:t>e.g. constraints, functional and non-functional requirements</a:t>
            </a:r>
          </a:p>
          <a:p>
            <a:pPr marL="285750" indent="-285750">
              <a:buClr>
                <a:srgbClr val="C00000"/>
              </a:buClr>
              <a:buSzPct val="80000"/>
              <a:buFont typeface="Arial" panose="020B0604020202020204" pitchFamily="34" charset="0"/>
              <a:buChar char="►"/>
            </a:pPr>
            <a:r>
              <a:rPr lang="en-US" sz="1600" dirty="0" smtClean="0"/>
              <a:t>requirements </a:t>
            </a:r>
            <a:r>
              <a:rPr lang="en-US" sz="1600" dirty="0"/>
              <a:t>engineering (i.e. business and user):</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gathering (e.g. ideas, concerns)</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analysis (i.e. sensible, achievable, affordable)</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sign off</a:t>
            </a:r>
          </a:p>
          <a:p>
            <a:pPr marL="742950" lvl="1" indent="-285750">
              <a:buClr>
                <a:srgbClr val="C00000"/>
              </a:buClr>
              <a:buSzPct val="100000"/>
              <a:buFont typeface="Wingdings" panose="05000000000000000000" pitchFamily="2" charset="2"/>
              <a:buChar char="§"/>
            </a:pPr>
            <a:r>
              <a:rPr lang="en-US" sz="1600" dirty="0" smtClean="0"/>
              <a:t>requirements </a:t>
            </a:r>
            <a:r>
              <a:rPr lang="en-US" sz="1600" dirty="0"/>
              <a:t>monitoring (i.e. avoiding mission creep)</a:t>
            </a:r>
          </a:p>
          <a:p>
            <a:pPr marL="285750" indent="-285750">
              <a:buClr>
                <a:srgbClr val="C00000"/>
              </a:buClr>
              <a:buSzPct val="80000"/>
              <a:buFont typeface="Arial" panose="020B0604020202020204" pitchFamily="34" charset="0"/>
              <a:buChar char="►"/>
            </a:pPr>
            <a:r>
              <a:rPr lang="en-US" sz="1600" dirty="0" smtClean="0"/>
              <a:t>system </a:t>
            </a:r>
            <a:r>
              <a:rPr lang="en-US" sz="1600" dirty="0"/>
              <a:t>design including </a:t>
            </a:r>
            <a:r>
              <a:rPr lang="en-US" sz="1600" dirty="0" err="1"/>
              <a:t>virtualisation</a:t>
            </a:r>
            <a:r>
              <a:rPr lang="en-US" sz="1600" dirty="0"/>
              <a:t>:</a:t>
            </a:r>
          </a:p>
          <a:p>
            <a:pPr marL="742950" lvl="1" indent="-285750">
              <a:buClr>
                <a:srgbClr val="C00000"/>
              </a:buClr>
              <a:buSzPct val="100000"/>
              <a:buFont typeface="Wingdings" panose="05000000000000000000" pitchFamily="2" charset="2"/>
              <a:buChar char="§"/>
            </a:pPr>
            <a:r>
              <a:rPr lang="en-US" sz="1600" dirty="0" smtClean="0"/>
              <a:t>capacity</a:t>
            </a:r>
            <a:endParaRPr lang="en-US" sz="1600" dirty="0"/>
          </a:p>
          <a:p>
            <a:pPr marL="742950" lvl="1" indent="-285750">
              <a:buClr>
                <a:srgbClr val="C00000"/>
              </a:buClr>
              <a:buSzPct val="100000"/>
              <a:buFont typeface="Wingdings" panose="05000000000000000000" pitchFamily="2" charset="2"/>
              <a:buChar char="§"/>
            </a:pPr>
            <a:r>
              <a:rPr lang="en-US" sz="1600" dirty="0" smtClean="0"/>
              <a:t>performance</a:t>
            </a:r>
            <a:endParaRPr lang="en-US" sz="1600" dirty="0"/>
          </a:p>
          <a:p>
            <a:pPr marL="742950" lvl="1" indent="-285750">
              <a:buClr>
                <a:srgbClr val="C00000"/>
              </a:buClr>
              <a:buSzPct val="100000"/>
              <a:buFont typeface="Wingdings" panose="05000000000000000000" pitchFamily="2" charset="2"/>
              <a:buChar char="§"/>
            </a:pPr>
            <a:r>
              <a:rPr lang="en-US" sz="1600" dirty="0" smtClean="0"/>
              <a:t>throughput</a:t>
            </a:r>
            <a:endParaRPr lang="en-US" sz="1600" dirty="0"/>
          </a:p>
          <a:p>
            <a:pPr marL="285750" indent="-285750">
              <a:buClr>
                <a:srgbClr val="C00000"/>
              </a:buClr>
              <a:buSzPct val="80000"/>
              <a:buFont typeface="Arial" panose="020B0604020202020204" pitchFamily="34" charset="0"/>
              <a:buChar char="►"/>
            </a:pPr>
            <a:r>
              <a:rPr lang="en-US" sz="1600" dirty="0" smtClean="0"/>
              <a:t>software </a:t>
            </a:r>
            <a:r>
              <a:rPr lang="en-US" sz="1600" dirty="0"/>
              <a:t>development</a:t>
            </a:r>
          </a:p>
          <a:p>
            <a:pPr marL="285750" indent="-285750">
              <a:buClr>
                <a:srgbClr val="C00000"/>
              </a:buClr>
              <a:buSzPct val="80000"/>
              <a:buFont typeface="Arial" panose="020B0604020202020204" pitchFamily="34" charset="0"/>
              <a:buChar char="►"/>
            </a:pPr>
            <a:r>
              <a:rPr lang="en-US" sz="1600" dirty="0" smtClean="0"/>
              <a:t>testing </a:t>
            </a:r>
            <a:r>
              <a:rPr lang="en-US" sz="1600" dirty="0"/>
              <a:t>of the software</a:t>
            </a:r>
          </a:p>
          <a:p>
            <a:pPr marL="285750" indent="-285750">
              <a:buClr>
                <a:srgbClr val="C00000"/>
              </a:buClr>
              <a:buSzPct val="80000"/>
              <a:buFont typeface="Arial" panose="020B0604020202020204" pitchFamily="34" charset="0"/>
              <a:buChar char="►"/>
            </a:pPr>
            <a:r>
              <a:rPr lang="en-US" sz="1600" dirty="0" smtClean="0"/>
              <a:t>systems </a:t>
            </a:r>
            <a:r>
              <a:rPr lang="en-US" sz="1600" dirty="0"/>
              <a:t>testing</a:t>
            </a:r>
          </a:p>
          <a:p>
            <a:pPr marL="285750" indent="-285750">
              <a:buClr>
                <a:srgbClr val="C00000"/>
              </a:buClr>
              <a:buSzPct val="80000"/>
              <a:buFont typeface="Arial" panose="020B0604020202020204" pitchFamily="34" charset="0"/>
              <a:buChar char="►"/>
            </a:pPr>
            <a:r>
              <a:rPr lang="en-US" sz="1600" dirty="0" smtClean="0"/>
              <a:t>implementation</a:t>
            </a:r>
            <a:endParaRPr lang="en-US" sz="1600" dirty="0"/>
          </a:p>
          <a:p>
            <a:pPr>
              <a:buClr>
                <a:srgbClr val="C00000"/>
              </a:buClr>
              <a:buSzPct val="80000"/>
            </a:pPr>
            <a:r>
              <a:rPr lang="en-US" sz="1600" b="1" dirty="0"/>
              <a:t>1.2 Life cycles, i.e.:</a:t>
            </a:r>
          </a:p>
          <a:p>
            <a:pPr marL="285750" indent="-285750">
              <a:buClr>
                <a:srgbClr val="C00000"/>
              </a:buClr>
              <a:buSzPct val="80000"/>
              <a:buFont typeface="Arial" panose="020B0604020202020204" pitchFamily="34" charset="0"/>
              <a:buChar char="►"/>
            </a:pPr>
            <a:r>
              <a:rPr lang="en-US" sz="1600" dirty="0" smtClean="0"/>
              <a:t>linear </a:t>
            </a:r>
            <a:r>
              <a:rPr lang="en-US" sz="1600" dirty="0"/>
              <a:t>(e.g. waterfall, v model, incremental)</a:t>
            </a:r>
          </a:p>
          <a:p>
            <a:pPr marL="285750" indent="-285750">
              <a:buClr>
                <a:srgbClr val="C00000"/>
              </a:buClr>
              <a:buSzPct val="80000"/>
              <a:buFont typeface="Arial" panose="020B0604020202020204" pitchFamily="34" charset="0"/>
              <a:buChar char="►"/>
            </a:pPr>
            <a:r>
              <a:rPr lang="en-US" sz="1600" dirty="0" smtClean="0"/>
              <a:t>evolutionary </a:t>
            </a:r>
            <a:r>
              <a:rPr lang="en-US" sz="1600" dirty="0"/>
              <a:t>(e.g. iterative, spiral)</a:t>
            </a:r>
          </a:p>
          <a:p>
            <a:pPr marL="285750" indent="-285750">
              <a:buClr>
                <a:srgbClr val="C00000"/>
              </a:buClr>
              <a:buSzPct val="80000"/>
              <a:buFont typeface="Arial" panose="020B0604020202020204" pitchFamily="34" charset="0"/>
              <a:buChar char="►"/>
            </a:pPr>
            <a:r>
              <a:rPr lang="en-US" sz="1600" dirty="0" smtClean="0"/>
              <a:t>agile </a:t>
            </a:r>
            <a:r>
              <a:rPr lang="en-US" sz="1600" dirty="0"/>
              <a:t>(e.g. scrum, Agile Unified Process (Agile (UP)))</a:t>
            </a:r>
            <a:endParaRPr lang="en-US" sz="1600" dirty="0" smtClean="0">
              <a:solidFill>
                <a:srgbClr val="FF0000"/>
              </a:solidFill>
            </a:endParaRPr>
          </a:p>
        </p:txBody>
      </p:sp>
      <p:sp>
        <p:nvSpPr>
          <p:cNvPr id="9" name="Title 2"/>
          <p:cNvSpPr>
            <a:spLocks noGrp="1"/>
          </p:cNvSpPr>
          <p:nvPr>
            <p:ph type="title"/>
          </p:nvPr>
        </p:nvSpPr>
        <p:spPr>
          <a:xfrm>
            <a:off x="70266" y="72008"/>
            <a:ext cx="7670086" cy="548680"/>
          </a:xfrm>
        </p:spPr>
        <p:txBody>
          <a:bodyPr>
            <a:noAutofit/>
          </a:bodyPr>
          <a:lstStyle/>
          <a:p>
            <a:r>
              <a:rPr lang="en-US" sz="3600" dirty="0" smtClean="0"/>
              <a:t>LO1 – Teaching Content</a:t>
            </a:r>
            <a:endParaRPr lang="en-GB" sz="3600" dirty="0"/>
          </a:p>
        </p:txBody>
      </p:sp>
    </p:spTree>
    <p:extLst>
      <p:ext uri="{BB962C8B-B14F-4D97-AF65-F5344CB8AC3E}">
        <p14:creationId xmlns:p14="http://schemas.microsoft.com/office/powerpoint/2010/main" val="1960451008"/>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632311"/>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dirty="0"/>
              <a:t>All organisations have information </a:t>
            </a:r>
            <a:r>
              <a:rPr lang="en-US" dirty="0" smtClean="0"/>
              <a:t>systems. IT </a:t>
            </a:r>
            <a:r>
              <a:rPr lang="en-US" dirty="0"/>
              <a:t>technicians are involved in the implementation of systems that have been designed and in many instances assist in their design. Emerging technology practitioners also have to have a knowledge and understanding of how to analyse and design systems that are supported by emerging technologies such as virtual and augmented reality, mobile technologies and the Internet of Everything. </a:t>
            </a:r>
            <a:endParaRPr lang="en-US" dirty="0" smtClean="0"/>
          </a:p>
          <a:p>
            <a:pPr marL="355600" indent="-355600">
              <a:buClr>
                <a:srgbClr val="C00000"/>
              </a:buClr>
              <a:buSzPct val="80000"/>
              <a:buFont typeface="Arial" panose="020B0604020202020204" pitchFamily="34" charset="0"/>
              <a:buChar char="►"/>
            </a:pPr>
            <a:r>
              <a:rPr lang="en-US" dirty="0" smtClean="0"/>
              <a:t>In </a:t>
            </a:r>
            <a:r>
              <a:rPr lang="en-US" dirty="0"/>
              <a:t>order to effectively develop systems for analysis, it’s important to have an understanding of the role of the data analyst and the tasks that they carry out. Data analysts also benefit from having an overview of systems analysis and design in order to support the development of suitable systems on which to work</a:t>
            </a:r>
            <a:r>
              <a:rPr lang="en-US" dirty="0" smtClean="0"/>
              <a:t>.</a:t>
            </a:r>
          </a:p>
          <a:p>
            <a:pPr marL="355600" indent="-355600">
              <a:buClr>
                <a:srgbClr val="C00000"/>
              </a:buClr>
              <a:buSzPct val="80000"/>
              <a:buFont typeface="Arial" panose="020B0604020202020204" pitchFamily="34" charset="0"/>
              <a:buChar char="►"/>
            </a:pPr>
            <a:r>
              <a:rPr lang="en-US" dirty="0" smtClean="0"/>
              <a:t>The first stage of doing this is a Feasibility Study</a:t>
            </a:r>
          </a:p>
          <a:p>
            <a:pPr marL="355600" indent="-355600">
              <a:buClr>
                <a:srgbClr val="C00000"/>
              </a:buClr>
              <a:buSzPct val="80000"/>
              <a:buFont typeface="Arial" panose="020B0604020202020204" pitchFamily="34" charset="0"/>
              <a:buChar char="►"/>
            </a:pPr>
            <a:r>
              <a:rPr lang="en-US" b="1" dirty="0" smtClean="0">
                <a:solidFill>
                  <a:srgbClr val="FF0000"/>
                </a:solidFill>
              </a:rPr>
              <a:t>Feasibility </a:t>
            </a:r>
            <a:r>
              <a:rPr lang="en-US" b="1" dirty="0">
                <a:solidFill>
                  <a:srgbClr val="FF0000"/>
                </a:solidFill>
              </a:rPr>
              <a:t>study: </a:t>
            </a:r>
            <a:r>
              <a:rPr lang="en-US" dirty="0"/>
              <a:t>An initial feasibility study is done at the start of the development life cycle to assess whether the proposed changes to a system should be carried out. It will </a:t>
            </a:r>
            <a:r>
              <a:rPr lang="en-US" dirty="0" smtClean="0"/>
              <a:t>look at </a:t>
            </a:r>
            <a:r>
              <a:rPr lang="en-US" dirty="0"/>
              <a:t>what options are available to solve the problem, the costs involved, the time needed, </a:t>
            </a:r>
            <a:r>
              <a:rPr lang="en-US" dirty="0" smtClean="0"/>
              <a:t>etc. </a:t>
            </a:r>
            <a:r>
              <a:rPr lang="en-US" dirty="0"/>
              <a:t>and make recommendations</a:t>
            </a:r>
            <a:r>
              <a:rPr lang="en-US" dirty="0" smtClean="0"/>
              <a:t>. These include:</a:t>
            </a:r>
          </a:p>
          <a:p>
            <a:pPr marL="627063" indent="-285750">
              <a:buClr>
                <a:srgbClr val="C00000"/>
              </a:buClr>
              <a:buSzPct val="100000"/>
              <a:buFont typeface="Wingdings" panose="05000000000000000000" pitchFamily="2" charset="2"/>
              <a:buChar char="§"/>
            </a:pPr>
            <a:r>
              <a:rPr lang="en-US" dirty="0" smtClean="0"/>
              <a:t>financial </a:t>
            </a:r>
            <a:r>
              <a:rPr lang="en-US" dirty="0"/>
              <a:t>aspects including cost benefit analysis</a:t>
            </a:r>
          </a:p>
          <a:p>
            <a:pPr marL="627063" indent="-285750">
              <a:buClr>
                <a:srgbClr val="C00000"/>
              </a:buClr>
              <a:buSzPct val="100000"/>
              <a:buFont typeface="Wingdings" panose="05000000000000000000" pitchFamily="2" charset="2"/>
              <a:buChar char="§"/>
            </a:pPr>
            <a:r>
              <a:rPr lang="en-US" dirty="0"/>
              <a:t>business aspects</a:t>
            </a:r>
          </a:p>
          <a:p>
            <a:pPr marL="627063" indent="-285750">
              <a:buClr>
                <a:srgbClr val="C00000"/>
              </a:buClr>
              <a:buSzPct val="100000"/>
              <a:buFont typeface="Wingdings" panose="05000000000000000000" pitchFamily="2" charset="2"/>
              <a:buChar char="§"/>
            </a:pPr>
            <a:r>
              <a:rPr lang="en-US" dirty="0"/>
              <a:t>technical aspects</a:t>
            </a:r>
          </a:p>
          <a:p>
            <a:pPr marL="627063" indent="-285750">
              <a:buClr>
                <a:srgbClr val="C00000"/>
              </a:buClr>
              <a:buSzPct val="100000"/>
              <a:buFont typeface="Wingdings" panose="05000000000000000000" pitchFamily="2" charset="2"/>
              <a:buChar char="§"/>
            </a:pPr>
            <a:r>
              <a:rPr lang="en-US" dirty="0"/>
              <a:t>outcomes e.g. constraints, functional and non-functional requirements</a:t>
            </a:r>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 Components of A System Development Lifecycle </a:t>
            </a:r>
            <a:endParaRPr lang="en-GB" sz="2500" dirty="0"/>
          </a:p>
        </p:txBody>
      </p:sp>
    </p:spTree>
    <p:extLst>
      <p:ext uri="{BB962C8B-B14F-4D97-AF65-F5344CB8AC3E}">
        <p14:creationId xmlns:p14="http://schemas.microsoft.com/office/powerpoint/2010/main" val="1305539676"/>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79834" y="1052736"/>
            <a:ext cx="8496622" cy="70788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GB" sz="2000" dirty="0" smtClean="0">
                <a:latin typeface="Calibri" panose="020F0502020204030204" pitchFamily="34" charset="0"/>
              </a:rPr>
              <a:t>Stages 2 of the System Lifecycle sometimes referred to as the </a:t>
            </a:r>
            <a:r>
              <a:rPr lang="en-GB" sz="2000" b="1" dirty="0" smtClean="0">
                <a:solidFill>
                  <a:srgbClr val="FF0000"/>
                </a:solidFill>
                <a:latin typeface="Calibri" panose="020F0502020204030204" pitchFamily="34" charset="0"/>
              </a:rPr>
              <a:t>feasibility study</a:t>
            </a:r>
            <a:r>
              <a:rPr lang="en-GB" sz="2000" dirty="0" smtClean="0">
                <a:latin typeface="Calibri" panose="020F0502020204030204" pitchFamily="34" charset="0"/>
              </a:rPr>
              <a:t> and this can be further broken down as follows.</a:t>
            </a:r>
          </a:p>
        </p:txBody>
      </p:sp>
      <p:cxnSp>
        <p:nvCxnSpPr>
          <p:cNvPr id="41" name="Straight Arrow Connector 40"/>
          <p:cNvCxnSpPr/>
          <p:nvPr/>
        </p:nvCxnSpPr>
        <p:spPr>
          <a:xfrm>
            <a:off x="1547664" y="2060848"/>
            <a:ext cx="597666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80935"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Terms of Reference</a:t>
            </a:r>
            <a:endParaRPr lang="en-GB" sz="1600" dirty="0"/>
          </a:p>
        </p:txBody>
      </p:sp>
      <p:sp>
        <p:nvSpPr>
          <p:cNvPr id="29" name="TextBox 28"/>
          <p:cNvSpPr txBox="1"/>
          <p:nvPr/>
        </p:nvSpPr>
        <p:spPr>
          <a:xfrm>
            <a:off x="3131841" y="1866310"/>
            <a:ext cx="3024336" cy="338554"/>
          </a:xfrm>
          <a:prstGeom prst="rect">
            <a:avLst/>
          </a:prstGeom>
          <a:solidFill>
            <a:schemeClr val="accent6">
              <a:lumMod val="60000"/>
              <a:lumOff val="40000"/>
            </a:schemeClr>
          </a:solidFill>
          <a:ln>
            <a:solidFill>
              <a:schemeClr val="bg2">
                <a:lumMod val="25000"/>
              </a:schemeClr>
            </a:solidFill>
          </a:ln>
        </p:spPr>
        <p:txBody>
          <a:bodyPr wrap="square" rtlCol="0">
            <a:spAutoFit/>
          </a:bodyPr>
          <a:lstStyle/>
          <a:p>
            <a:pPr algn="ctr"/>
            <a:r>
              <a:rPr lang="en-GB" sz="1600" b="1" dirty="0" smtClean="0"/>
              <a:t>Feasibility Study</a:t>
            </a:r>
            <a:endParaRPr lang="en-GB" b="1" dirty="0"/>
          </a:p>
        </p:txBody>
      </p:sp>
      <p:sp>
        <p:nvSpPr>
          <p:cNvPr id="5" name="TextBox 4"/>
          <p:cNvSpPr txBox="1"/>
          <p:nvPr/>
        </p:nvSpPr>
        <p:spPr>
          <a:xfrm>
            <a:off x="289410" y="4749575"/>
            <a:ext cx="3562509" cy="338554"/>
          </a:xfrm>
          <a:prstGeom prst="rect">
            <a:avLst/>
          </a:prstGeom>
          <a:noFill/>
        </p:spPr>
        <p:txBody>
          <a:bodyPr wrap="square" rtlCol="0">
            <a:spAutoFit/>
          </a:bodyPr>
          <a:lstStyle/>
          <a:p>
            <a:r>
              <a:rPr lang="en-US" sz="1600" b="1" dirty="0" smtClean="0"/>
              <a:t>Figure 1.1 – </a:t>
            </a:r>
            <a:r>
              <a:rPr lang="en-US" sz="1600" dirty="0" smtClean="0"/>
              <a:t>Feasibility Study Stages</a:t>
            </a:r>
            <a:endParaRPr lang="en-GB" sz="1600" b="1" dirty="0"/>
          </a:p>
        </p:txBody>
      </p:sp>
      <p:cxnSp>
        <p:nvCxnSpPr>
          <p:cNvPr id="36" name="Straight Arrow Connector 35"/>
          <p:cNvCxnSpPr/>
          <p:nvPr/>
        </p:nvCxnSpPr>
        <p:spPr>
          <a:xfrm>
            <a:off x="780935" y="3437530"/>
            <a:ext cx="1326372"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066238" y="3429000"/>
            <a:ext cx="1073714" cy="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099199" y="3429000"/>
            <a:ext cx="1197761"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7070432" y="3429000"/>
            <a:ext cx="1148617" cy="8530"/>
          </a:xfrm>
          <a:prstGeom prst="straightConnector1">
            <a:avLst/>
          </a:prstGeom>
          <a:ln w="4762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1547664" y="2060848"/>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524328" y="2060848"/>
            <a:ext cx="0" cy="49534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635896" y="2204864"/>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5724128" y="2196153"/>
            <a:ext cx="0" cy="36004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475656" y="3140968"/>
            <a:ext cx="61" cy="115212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77576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107307"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78" idx="0"/>
          </p:cNvCxnSpPr>
          <p:nvPr/>
        </p:nvCxnSpPr>
        <p:spPr>
          <a:xfrm flipH="1">
            <a:off x="3059832" y="3429000"/>
            <a:ext cx="9390" cy="81657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endCxn id="79" idx="0"/>
          </p:cNvCxnSpPr>
          <p:nvPr/>
        </p:nvCxnSpPr>
        <p:spPr>
          <a:xfrm>
            <a:off x="4139952" y="3429000"/>
            <a:ext cx="0" cy="81464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5099199"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6296960" y="3437530"/>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82" idx="0"/>
          </p:cNvCxnSpPr>
          <p:nvPr/>
        </p:nvCxnSpPr>
        <p:spPr>
          <a:xfrm flipH="1">
            <a:off x="7070432" y="3437530"/>
            <a:ext cx="1857" cy="779375"/>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8233394" y="3437530"/>
            <a:ext cx="11014" cy="784138"/>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3606014"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34190" y="2556193"/>
            <a:ext cx="1878350"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US" sz="1600" b="1" dirty="0" smtClean="0"/>
              <a:t>Description of existing system</a:t>
            </a:r>
            <a:endParaRPr lang="en-GB" sz="1600" dirty="0"/>
          </a:p>
        </p:txBody>
      </p:sp>
      <p:cxnSp>
        <p:nvCxnSpPr>
          <p:cNvPr id="69" name="Straight Arrow Connector 68"/>
          <p:cNvCxnSpPr/>
          <p:nvPr/>
        </p:nvCxnSpPr>
        <p:spPr>
          <a:xfrm>
            <a:off x="5724128" y="2708920"/>
            <a:ext cx="14317" cy="72008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513931" y="2924944"/>
            <a:ext cx="0" cy="50405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76256" y="2556193"/>
            <a:ext cx="1342793" cy="584775"/>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Proposed Solution</a:t>
            </a:r>
            <a:endParaRPr lang="en-GB" sz="1600" dirty="0"/>
          </a:p>
        </p:txBody>
      </p:sp>
      <p:sp>
        <p:nvSpPr>
          <p:cNvPr id="13" name="TextBox 12"/>
          <p:cNvSpPr txBox="1"/>
          <p:nvPr/>
        </p:nvSpPr>
        <p:spPr>
          <a:xfrm>
            <a:off x="5023002" y="2556193"/>
            <a:ext cx="1342793" cy="338554"/>
          </a:xfrm>
          <a:prstGeom prst="rect">
            <a:avLst/>
          </a:prstGeom>
          <a:gradFill>
            <a:gsLst>
              <a:gs pos="0">
                <a:schemeClr val="accent1">
                  <a:lumMod val="5000"/>
                  <a:lumOff val="95000"/>
                </a:schemeClr>
              </a:gs>
              <a:gs pos="57000">
                <a:srgbClr val="92D050"/>
              </a:gs>
              <a:gs pos="100000">
                <a:schemeClr val="accent3">
                  <a:lumMod val="40000"/>
                  <a:lumOff val="60000"/>
                </a:schemeClr>
              </a:gs>
            </a:gsLst>
            <a:lin ang="5400000" scaled="1"/>
          </a:gradFill>
          <a:ln>
            <a:solidFill>
              <a:schemeClr val="bg2">
                <a:lumMod val="25000"/>
              </a:schemeClr>
            </a:solidFill>
          </a:ln>
        </p:spPr>
        <p:txBody>
          <a:bodyPr wrap="square" rtlCol="0">
            <a:spAutoFit/>
          </a:bodyPr>
          <a:lstStyle/>
          <a:p>
            <a:pPr algn="ctr"/>
            <a:r>
              <a:rPr lang="en-GB" sz="1600" b="1" dirty="0" smtClean="0"/>
              <a:t>Criteria</a:t>
            </a:r>
            <a:endParaRPr lang="en-GB" sz="1600" dirty="0"/>
          </a:p>
        </p:txBody>
      </p:sp>
      <p:sp>
        <p:nvSpPr>
          <p:cNvPr id="72" name="TextBox 71"/>
          <p:cNvSpPr txBox="1"/>
          <p:nvPr/>
        </p:nvSpPr>
        <p:spPr>
          <a:xfrm>
            <a:off x="343719" y="3983521"/>
            <a:ext cx="864096" cy="215444"/>
          </a:xfrm>
          <a:prstGeom prst="rect">
            <a:avLst/>
          </a:prstGeom>
          <a:noFill/>
        </p:spPr>
        <p:txBody>
          <a:bodyPr wrap="square" lIns="0" tIns="0" rIns="0" bIns="0" rtlCol="0">
            <a:spAutoFit/>
          </a:bodyPr>
          <a:lstStyle/>
          <a:p>
            <a:r>
              <a:rPr lang="en-US" sz="1400" dirty="0" smtClean="0"/>
              <a:t>Objectives</a:t>
            </a:r>
            <a:endParaRPr lang="en-GB" sz="1200" dirty="0"/>
          </a:p>
        </p:txBody>
      </p:sp>
      <p:sp>
        <p:nvSpPr>
          <p:cNvPr id="76" name="TextBox 75"/>
          <p:cNvSpPr txBox="1"/>
          <p:nvPr/>
        </p:nvSpPr>
        <p:spPr>
          <a:xfrm>
            <a:off x="1567297" y="3960744"/>
            <a:ext cx="928852" cy="215444"/>
          </a:xfrm>
          <a:prstGeom prst="rect">
            <a:avLst/>
          </a:prstGeom>
          <a:noFill/>
        </p:spPr>
        <p:txBody>
          <a:bodyPr wrap="square" lIns="0" tIns="0" rIns="0" bIns="0" rtlCol="0">
            <a:spAutoFit/>
          </a:bodyPr>
          <a:lstStyle/>
          <a:p>
            <a:r>
              <a:rPr lang="en-US" sz="1400" dirty="0" smtClean="0"/>
              <a:t>Constraints</a:t>
            </a:r>
            <a:endParaRPr lang="en-GB" sz="1200" dirty="0"/>
          </a:p>
        </p:txBody>
      </p:sp>
      <p:sp>
        <p:nvSpPr>
          <p:cNvPr id="77" name="TextBox 76"/>
          <p:cNvSpPr txBox="1"/>
          <p:nvPr/>
        </p:nvSpPr>
        <p:spPr>
          <a:xfrm>
            <a:off x="899592" y="4293096"/>
            <a:ext cx="943068" cy="215444"/>
          </a:xfrm>
          <a:prstGeom prst="rect">
            <a:avLst/>
          </a:prstGeom>
          <a:noFill/>
        </p:spPr>
        <p:txBody>
          <a:bodyPr wrap="square" lIns="0" tIns="0" rIns="0" bIns="0" rtlCol="0">
            <a:spAutoFit/>
          </a:bodyPr>
          <a:lstStyle/>
          <a:p>
            <a:r>
              <a:rPr lang="en-US" sz="1400" dirty="0" smtClean="0"/>
              <a:t>Boundaries</a:t>
            </a:r>
            <a:endParaRPr lang="en-GB" sz="1200" dirty="0"/>
          </a:p>
        </p:txBody>
      </p:sp>
      <p:sp>
        <p:nvSpPr>
          <p:cNvPr id="78" name="TextBox 77"/>
          <p:cNvSpPr txBox="1"/>
          <p:nvPr/>
        </p:nvSpPr>
        <p:spPr>
          <a:xfrm>
            <a:off x="2627784" y="4245576"/>
            <a:ext cx="864096" cy="430887"/>
          </a:xfrm>
          <a:prstGeom prst="rect">
            <a:avLst/>
          </a:prstGeom>
          <a:noFill/>
        </p:spPr>
        <p:txBody>
          <a:bodyPr wrap="square" lIns="0" tIns="0" rIns="0" bIns="0" rtlCol="0">
            <a:spAutoFit/>
          </a:bodyPr>
          <a:lstStyle/>
          <a:p>
            <a:pPr algn="ctr"/>
            <a:r>
              <a:rPr lang="en-US" sz="1400" dirty="0" smtClean="0"/>
              <a:t>Identify problems</a:t>
            </a:r>
            <a:endParaRPr lang="en-GB" sz="1200" dirty="0"/>
          </a:p>
        </p:txBody>
      </p:sp>
      <p:sp>
        <p:nvSpPr>
          <p:cNvPr id="79" name="TextBox 78"/>
          <p:cNvSpPr txBox="1"/>
          <p:nvPr/>
        </p:nvSpPr>
        <p:spPr>
          <a:xfrm>
            <a:off x="3707904" y="4243643"/>
            <a:ext cx="864096" cy="430887"/>
          </a:xfrm>
          <a:prstGeom prst="rect">
            <a:avLst/>
          </a:prstGeom>
          <a:noFill/>
        </p:spPr>
        <p:txBody>
          <a:bodyPr wrap="square" lIns="0" tIns="0" rIns="0" bIns="0" rtlCol="0">
            <a:spAutoFit/>
          </a:bodyPr>
          <a:lstStyle/>
          <a:p>
            <a:pPr algn="ctr"/>
            <a:r>
              <a:rPr lang="en-US" sz="1400" dirty="0" smtClean="0"/>
              <a:t>Projected costs</a:t>
            </a:r>
            <a:endParaRPr lang="en-GB" sz="1200" dirty="0"/>
          </a:p>
        </p:txBody>
      </p:sp>
      <p:sp>
        <p:nvSpPr>
          <p:cNvPr id="80" name="TextBox 79"/>
          <p:cNvSpPr txBox="1"/>
          <p:nvPr/>
        </p:nvSpPr>
        <p:spPr>
          <a:xfrm>
            <a:off x="4667328" y="3933056"/>
            <a:ext cx="1056800" cy="430887"/>
          </a:xfrm>
          <a:prstGeom prst="rect">
            <a:avLst/>
          </a:prstGeom>
          <a:noFill/>
        </p:spPr>
        <p:txBody>
          <a:bodyPr wrap="square" lIns="0" tIns="0" rIns="0" bIns="0" rtlCol="0">
            <a:spAutoFit/>
          </a:bodyPr>
          <a:lstStyle/>
          <a:p>
            <a:pPr algn="ctr"/>
            <a:r>
              <a:rPr lang="en-US" sz="1400" dirty="0" smtClean="0"/>
              <a:t>Essential requirements</a:t>
            </a:r>
            <a:endParaRPr lang="en-GB" sz="1200" dirty="0"/>
          </a:p>
        </p:txBody>
      </p:sp>
      <p:sp>
        <p:nvSpPr>
          <p:cNvPr id="81" name="TextBox 80"/>
          <p:cNvSpPr txBox="1"/>
          <p:nvPr/>
        </p:nvSpPr>
        <p:spPr>
          <a:xfrm>
            <a:off x="5724128" y="3933275"/>
            <a:ext cx="864096" cy="430887"/>
          </a:xfrm>
          <a:prstGeom prst="rect">
            <a:avLst/>
          </a:prstGeom>
          <a:noFill/>
        </p:spPr>
        <p:txBody>
          <a:bodyPr wrap="square" lIns="0" tIns="0" rIns="0" bIns="0" rtlCol="0">
            <a:spAutoFit/>
          </a:bodyPr>
          <a:lstStyle/>
          <a:p>
            <a:pPr algn="ctr"/>
            <a:r>
              <a:rPr lang="en-US" sz="1400" dirty="0" smtClean="0"/>
              <a:t>Desirable features</a:t>
            </a:r>
            <a:endParaRPr lang="en-GB" sz="1200" dirty="0"/>
          </a:p>
        </p:txBody>
      </p:sp>
      <p:sp>
        <p:nvSpPr>
          <p:cNvPr id="82" name="TextBox 81"/>
          <p:cNvSpPr txBox="1"/>
          <p:nvPr/>
        </p:nvSpPr>
        <p:spPr>
          <a:xfrm>
            <a:off x="6544527" y="4216905"/>
            <a:ext cx="1051809" cy="430887"/>
          </a:xfrm>
          <a:prstGeom prst="rect">
            <a:avLst/>
          </a:prstGeom>
          <a:noFill/>
        </p:spPr>
        <p:txBody>
          <a:bodyPr wrap="square" lIns="0" tIns="0" rIns="0" bIns="0" rtlCol="0">
            <a:spAutoFit/>
          </a:bodyPr>
          <a:lstStyle/>
          <a:p>
            <a:pPr algn="ctr"/>
            <a:r>
              <a:rPr lang="en-US" sz="1400" dirty="0" smtClean="0"/>
              <a:t>Development plan</a:t>
            </a:r>
            <a:endParaRPr lang="en-GB" sz="1200" dirty="0"/>
          </a:p>
        </p:txBody>
      </p:sp>
      <p:sp>
        <p:nvSpPr>
          <p:cNvPr id="83" name="TextBox 82"/>
          <p:cNvSpPr txBox="1"/>
          <p:nvPr/>
        </p:nvSpPr>
        <p:spPr>
          <a:xfrm>
            <a:off x="7711662" y="4221668"/>
            <a:ext cx="1036802" cy="430887"/>
          </a:xfrm>
          <a:prstGeom prst="rect">
            <a:avLst/>
          </a:prstGeom>
          <a:noFill/>
        </p:spPr>
        <p:txBody>
          <a:bodyPr wrap="square" lIns="0" tIns="0" rIns="0" bIns="0" rtlCol="0">
            <a:spAutoFit/>
          </a:bodyPr>
          <a:lstStyle/>
          <a:p>
            <a:pPr algn="ctr"/>
            <a:r>
              <a:rPr lang="en-US" sz="1400" dirty="0" smtClean="0"/>
              <a:t>Cost-benefit analysis</a:t>
            </a:r>
            <a:endParaRPr lang="en-GB" sz="1200" dirty="0"/>
          </a:p>
        </p:txBody>
      </p:sp>
      <p:sp>
        <p:nvSpPr>
          <p:cNvPr id="107" name="TextBox 106"/>
          <p:cNvSpPr txBox="1"/>
          <p:nvPr/>
        </p:nvSpPr>
        <p:spPr>
          <a:xfrm>
            <a:off x="343719" y="5088128"/>
            <a:ext cx="8476753" cy="1415772"/>
          </a:xfrm>
          <a:prstGeom prst="rect">
            <a:avLst/>
          </a:prstGeom>
          <a:noFill/>
        </p:spPr>
        <p:txBody>
          <a:bodyPr wrap="square" rtlCol="0">
            <a:spAutoFit/>
          </a:bodyPr>
          <a:lstStyle/>
          <a:p>
            <a:pPr marL="285750" indent="-285750">
              <a:buClr>
                <a:srgbClr val="00B050"/>
              </a:buClr>
              <a:buFont typeface="Wingdings 3" panose="05040102010807070707" pitchFamily="18" charset="2"/>
              <a:buChar char=""/>
            </a:pPr>
            <a:r>
              <a:rPr lang="en-US" sz="1700" dirty="0" smtClean="0"/>
              <a:t>We will now consider the first item in the analysis stage – </a:t>
            </a:r>
            <a:r>
              <a:rPr lang="en-US" sz="1700" b="1" dirty="0" smtClean="0">
                <a:solidFill>
                  <a:srgbClr val="FF0000"/>
                </a:solidFill>
              </a:rPr>
              <a:t>researching an existing system</a:t>
            </a:r>
            <a:r>
              <a:rPr lang="en-US" sz="1700" dirty="0" smtClean="0"/>
              <a:t>. There are four common methods used in fact finding</a:t>
            </a:r>
            <a:r>
              <a:rPr lang="en-US" sz="1700" dirty="0"/>
              <a:t> , summarized on the next slide. The methods </a:t>
            </a:r>
            <a:r>
              <a:rPr lang="en-US" sz="1700" dirty="0" smtClean="0"/>
              <a:t>are:</a:t>
            </a:r>
          </a:p>
          <a:p>
            <a:pPr algn="ctr">
              <a:tabLst>
                <a:tab pos="1544638" algn="l"/>
                <a:tab pos="3595688" algn="l"/>
                <a:tab pos="5424488" algn="l"/>
              </a:tabLst>
            </a:pPr>
            <a:r>
              <a:rPr lang="en-US" sz="1050" b="1" dirty="0" smtClean="0">
                <a:solidFill>
                  <a:srgbClr val="FF0000"/>
                </a:solidFill>
                <a:sym typeface="Wingdings 2" panose="05020102010507070707" pitchFamily="18" charset="2"/>
              </a:rPr>
              <a:t> </a:t>
            </a:r>
            <a:r>
              <a:rPr lang="en-US" sz="1700" b="1" dirty="0" smtClean="0">
                <a:solidFill>
                  <a:srgbClr val="FF0000"/>
                </a:solidFill>
              </a:rPr>
              <a:t>Observation	</a:t>
            </a:r>
            <a:r>
              <a:rPr lang="en-US" sz="1600" b="1" dirty="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Questionnaires	</a:t>
            </a:r>
            <a:r>
              <a:rPr lang="en-US" sz="1600" b="1" dirty="0">
                <a:solidFill>
                  <a:srgbClr val="FF0000"/>
                </a:solidFill>
                <a:sym typeface="Wingdings 2" panose="05020102010507070707" pitchFamily="18" charset="2"/>
              </a:rPr>
              <a:t> </a:t>
            </a:r>
            <a:r>
              <a:rPr lang="en-US" sz="1600" b="1" dirty="0" smtClean="0">
                <a:solidFill>
                  <a:srgbClr val="FF0000"/>
                </a:solidFill>
                <a:sym typeface="Wingdings 2" panose="05020102010507070707" pitchFamily="18" charset="2"/>
              </a:rPr>
              <a:t/>
            </a:r>
            <a:br>
              <a:rPr lang="en-US" sz="1600" b="1" dirty="0" smtClean="0">
                <a:solidFill>
                  <a:srgbClr val="FF0000"/>
                </a:solidFill>
                <a:sym typeface="Wingdings 2" panose="05020102010507070707" pitchFamily="18" charset="2"/>
              </a:rPr>
            </a:br>
            <a:r>
              <a:rPr lang="en-US" sz="1050" b="1" dirty="0" smtClean="0">
                <a:solidFill>
                  <a:srgbClr val="FF0000"/>
                </a:solidFill>
                <a:sym typeface="Wingdings 2" panose="05020102010507070707" pitchFamily="18" charset="2"/>
              </a:rPr>
              <a:t></a:t>
            </a:r>
            <a:r>
              <a:rPr lang="en-US" sz="1600" b="1" dirty="0" smtClean="0">
                <a:solidFill>
                  <a:srgbClr val="FF0000"/>
                </a:solidFill>
                <a:sym typeface="Wingdings 2" panose="05020102010507070707" pitchFamily="18" charset="2"/>
              </a:rPr>
              <a:t> </a:t>
            </a:r>
            <a:r>
              <a:rPr lang="en-US" sz="1700" b="1" dirty="0" smtClean="0">
                <a:solidFill>
                  <a:srgbClr val="FF0000"/>
                </a:solidFill>
              </a:rPr>
              <a:t>Interviews </a:t>
            </a:r>
            <a:r>
              <a:rPr lang="en-US" sz="1700" dirty="0" smtClean="0"/>
              <a:t>and</a:t>
            </a:r>
            <a:r>
              <a:rPr lang="en-US" sz="1700" b="1" dirty="0">
                <a:solidFill>
                  <a:srgbClr val="FF0000"/>
                </a:solidFill>
              </a:rPr>
              <a:t> </a:t>
            </a:r>
            <a:r>
              <a:rPr lang="en-US" sz="1700" b="1" dirty="0" smtClean="0">
                <a:solidFill>
                  <a:srgbClr val="FF0000"/>
                </a:solidFill>
              </a:rPr>
              <a:t> </a:t>
            </a:r>
            <a:r>
              <a:rPr lang="en-US" sz="1600" b="1" dirty="0" smtClean="0">
                <a:solidFill>
                  <a:srgbClr val="FF0000"/>
                </a:solidFill>
                <a:sym typeface="Wingdings 2" panose="05020102010507070707" pitchFamily="18" charset="2"/>
              </a:rPr>
              <a:t> </a:t>
            </a:r>
            <a:r>
              <a:rPr lang="en-US" sz="1050" b="1" dirty="0">
                <a:solidFill>
                  <a:srgbClr val="FF0000"/>
                </a:solidFill>
                <a:sym typeface="Wingdings 2" panose="05020102010507070707" pitchFamily="18" charset="2"/>
              </a:rPr>
              <a:t></a:t>
            </a:r>
            <a:r>
              <a:rPr lang="en-US" sz="1600" b="1" dirty="0">
                <a:solidFill>
                  <a:srgbClr val="FF0000"/>
                </a:solidFill>
                <a:sym typeface="Wingdings 2" panose="05020102010507070707" pitchFamily="18" charset="2"/>
              </a:rPr>
              <a:t> </a:t>
            </a:r>
            <a:r>
              <a:rPr lang="en-US" sz="1700" b="1" dirty="0" smtClean="0">
                <a:solidFill>
                  <a:srgbClr val="FF0000"/>
                </a:solidFill>
              </a:rPr>
              <a:t>Looking at existing paperwork</a:t>
            </a:r>
            <a:endParaRPr lang="en-GB" sz="1700" b="1" dirty="0">
              <a:solidFill>
                <a:srgbClr val="FF0000"/>
              </a:solidFill>
            </a:endParaRPr>
          </a:p>
        </p:txBody>
      </p:sp>
      <p:sp>
        <p:nvSpPr>
          <p:cNvPr id="45" name="Title 2"/>
          <p:cNvSpPr>
            <a:spLocks noGrp="1"/>
          </p:cNvSpPr>
          <p:nvPr>
            <p:ph type="title"/>
          </p:nvPr>
        </p:nvSpPr>
        <p:spPr>
          <a:xfrm>
            <a:off x="70266" y="72008"/>
            <a:ext cx="7670086" cy="548680"/>
          </a:xfrm>
        </p:spPr>
        <p:txBody>
          <a:bodyPr>
            <a:noAutofit/>
          </a:bodyPr>
          <a:lstStyle/>
          <a:p>
            <a:r>
              <a:rPr lang="en-US" sz="2500" dirty="0" smtClean="0"/>
              <a:t>P1.1 – Components of A System Development Lifecycle </a:t>
            </a:r>
            <a:endParaRPr lang="en-GB" sz="2500" dirty="0"/>
          </a:p>
        </p:txBody>
      </p:sp>
    </p:spTree>
    <p:extLst>
      <p:ext uri="{BB962C8B-B14F-4D97-AF65-F5344CB8AC3E}">
        <p14:creationId xmlns:p14="http://schemas.microsoft.com/office/powerpoint/2010/main" val="388714050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7362884" cy="5647700"/>
          </a:xfrm>
          <a:prstGeom prst="rect">
            <a:avLst/>
          </a:prstGeom>
        </p:spPr>
        <p:txBody>
          <a:bodyPr wrap="square">
            <a:spAutoFit/>
          </a:bodyPr>
          <a:lstStyle/>
          <a:p>
            <a:pPr marL="285750" indent="-285750">
              <a:buClr>
                <a:srgbClr val="C00000"/>
              </a:buClr>
              <a:buSzPct val="100000"/>
              <a:buFont typeface="Wingdings" panose="05000000000000000000" pitchFamily="2" charset="2"/>
              <a:buChar char="§"/>
            </a:pPr>
            <a:r>
              <a:rPr lang="en-US" sz="1900" b="1" dirty="0" smtClean="0"/>
              <a:t>financial </a:t>
            </a:r>
            <a:r>
              <a:rPr lang="en-US" sz="1900" b="1" dirty="0"/>
              <a:t>aspects including cost benefit </a:t>
            </a:r>
            <a:r>
              <a:rPr lang="en-US" sz="1900" b="1" dirty="0" smtClean="0"/>
              <a:t>analysis </a:t>
            </a:r>
            <a:r>
              <a:rPr lang="en-US" sz="1900" dirty="0"/>
              <a:t>- A financial </a:t>
            </a:r>
            <a:r>
              <a:rPr lang="en-US" sz="1900" dirty="0" smtClean="0"/>
              <a:t>audit and cost benefit analysis </a:t>
            </a:r>
            <a:r>
              <a:rPr lang="en-US" sz="1900" dirty="0"/>
              <a:t>projects how much </a:t>
            </a:r>
            <a:r>
              <a:rPr lang="en-US" sz="1900" dirty="0" smtClean="0"/>
              <a:t>money </a:t>
            </a:r>
            <a:r>
              <a:rPr lang="en-US" sz="1900" dirty="0"/>
              <a:t>is </a:t>
            </a:r>
            <a:r>
              <a:rPr lang="en-US" sz="1900" dirty="0" smtClean="0"/>
              <a:t>needed for a project, </a:t>
            </a:r>
            <a:r>
              <a:rPr lang="en-US" sz="1900" dirty="0"/>
              <a:t>sources of </a:t>
            </a:r>
            <a:r>
              <a:rPr lang="en-US" sz="1900" dirty="0" smtClean="0"/>
              <a:t>money, </a:t>
            </a:r>
            <a:r>
              <a:rPr lang="en-US" sz="1900" dirty="0"/>
              <a:t>returns on investment, and other financial considerations. It looks at how much cash is needed, where it will come from, and how it will be </a:t>
            </a:r>
            <a:r>
              <a:rPr lang="en-US" sz="1900" dirty="0" smtClean="0"/>
              <a:t>spent. This initial study will look at whether the project being carried out will be worth it (the cost benefit) for a company. For a school upgrading the VLE system to a new system they will need to source the new one and calculate whether the outlay is worth the effort, man hours, downtime etc. of replacing the old one.</a:t>
            </a:r>
            <a:endParaRPr lang="en-US" sz="1900" dirty="0"/>
          </a:p>
          <a:p>
            <a:pPr marL="285750" indent="-285750">
              <a:buClr>
                <a:srgbClr val="C00000"/>
              </a:buClr>
              <a:buSzPct val="100000"/>
              <a:buFont typeface="Wingdings" panose="05000000000000000000" pitchFamily="2" charset="2"/>
              <a:buChar char="§"/>
            </a:pPr>
            <a:r>
              <a:rPr lang="en-US" sz="1900" b="1" dirty="0" smtClean="0"/>
              <a:t>Business aspects </a:t>
            </a:r>
            <a:r>
              <a:rPr lang="en-US" sz="1900" dirty="0" smtClean="0"/>
              <a:t>– a Feasibility study is needed to investigate the benefits of a project beyond finance, how better will the company be in terms of professionality, ease of use, improved facilities and efficiency. For a replacement VLE students, parents and teachers will all be included and considered at this point. If it is a better proposition that maintaining or improving the old system then this will be measured against costs before the decision goes ahead. A feasibility study is there to determine this.</a:t>
            </a:r>
            <a:endParaRPr lang="en-US" sz="190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 Components of A System Development Lifecycle </a:t>
            </a:r>
            <a:endParaRPr lang="en-GB" sz="25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4328" y="4259814"/>
            <a:ext cx="1440160" cy="111340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328" y="2479907"/>
            <a:ext cx="1453149" cy="1453149"/>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24328" y="5733256"/>
            <a:ext cx="1440160" cy="90122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24328" y="1052736"/>
            <a:ext cx="1419448" cy="1224136"/>
          </a:xfrm>
          <a:prstGeom prst="rect">
            <a:avLst/>
          </a:prstGeom>
        </p:spPr>
      </p:pic>
    </p:spTree>
    <p:extLst>
      <p:ext uri="{BB962C8B-B14F-4D97-AF65-F5344CB8AC3E}">
        <p14:creationId xmlns:p14="http://schemas.microsoft.com/office/powerpoint/2010/main" val="321066358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11394" cy="5755422"/>
          </a:xfrm>
          <a:prstGeom prst="rect">
            <a:avLst/>
          </a:prstGeom>
        </p:spPr>
        <p:txBody>
          <a:bodyPr wrap="square">
            <a:spAutoFit/>
          </a:bodyPr>
          <a:lstStyle/>
          <a:p>
            <a:pPr marL="285750" indent="-285750">
              <a:buClr>
                <a:srgbClr val="C00000"/>
              </a:buClr>
              <a:buSzPct val="100000"/>
              <a:buFont typeface="Wingdings" panose="05000000000000000000" pitchFamily="2" charset="2"/>
              <a:buChar char="§"/>
            </a:pPr>
            <a:r>
              <a:rPr lang="en-US" sz="1840" b="1" dirty="0" smtClean="0"/>
              <a:t>Technical aspects </a:t>
            </a:r>
            <a:r>
              <a:rPr lang="en-US" sz="1840" dirty="0" smtClean="0"/>
              <a:t>– A feasibility study will also determine how viable technically a project will be by analyzing the scope of the project and measuring this against the technical ability of those involved in creating the project. This can mean determining hiring others in for the work or changing plans to accommodate. It also measures the technical ability for a project. For a VLE upgrade this will mean determining whether the current system is capable of running an ungraded system, technically, storage wise, memory allocation, management, installing it across a network etc. All this needs to take place before an initial purchase.</a:t>
            </a:r>
            <a:endParaRPr lang="en-US" sz="1840" dirty="0"/>
          </a:p>
          <a:p>
            <a:pPr marL="285750" indent="-285750">
              <a:buClr>
                <a:srgbClr val="C00000"/>
              </a:buClr>
              <a:buSzPct val="100000"/>
              <a:buFont typeface="Wingdings" panose="05000000000000000000" pitchFamily="2" charset="2"/>
              <a:buChar char="§"/>
            </a:pPr>
            <a:r>
              <a:rPr lang="en-US" sz="1840" b="1" dirty="0" smtClean="0"/>
              <a:t>Outcomes </a:t>
            </a:r>
            <a:r>
              <a:rPr lang="en-US" sz="1840" b="1" dirty="0"/>
              <a:t>e.g. constraints, functional and non-functional </a:t>
            </a:r>
            <a:r>
              <a:rPr lang="en-US" sz="1840" b="1" dirty="0" smtClean="0"/>
              <a:t>requirements </a:t>
            </a:r>
            <a:r>
              <a:rPr lang="en-US" sz="1840" dirty="0" smtClean="0"/>
              <a:t>– Other requirement may also be </a:t>
            </a:r>
            <a:r>
              <a:rPr lang="en-US" sz="1840" dirty="0" err="1" smtClean="0"/>
              <a:t>realised</a:t>
            </a:r>
            <a:r>
              <a:rPr lang="en-US" sz="1840" dirty="0" smtClean="0"/>
              <a:t> in a feasibility study, limitations of staffing or other constraints like time, downtime of the current system while the new system is integrated, the appropriate hardware and OS’s to run a system, and non functional requirements such as staffing, training needs, overall benefits of the system, proximity to upgrades, condition of current system etc.</a:t>
            </a:r>
          </a:p>
          <a:p>
            <a:pPr>
              <a:buClr>
                <a:srgbClr val="C00000"/>
              </a:buClr>
              <a:buSzPct val="100000"/>
            </a:pPr>
            <a:r>
              <a:rPr lang="en-US" sz="1840" b="1" dirty="0" smtClean="0">
                <a:solidFill>
                  <a:srgbClr val="FF0000"/>
                </a:solidFill>
              </a:rPr>
              <a:t>P1.1 –Task 01 </a:t>
            </a:r>
            <a:r>
              <a:rPr lang="en-US" sz="1840" dirty="0" smtClean="0">
                <a:solidFill>
                  <a:srgbClr val="FF0000"/>
                </a:solidFill>
              </a:rPr>
              <a:t>– Describe what a Feasibility study is and in a context of a specific project, describe the conditions and expectations of a feasibility study.</a:t>
            </a:r>
          </a:p>
          <a:p>
            <a:pPr marL="285750" indent="-285750">
              <a:buClr>
                <a:srgbClr val="C00000"/>
              </a:buClr>
              <a:buSzPct val="80000"/>
              <a:buFont typeface="Arial" panose="020B0604020202020204" pitchFamily="34" charset="0"/>
              <a:buChar char="►"/>
            </a:pPr>
            <a:r>
              <a:rPr lang="en-US" sz="1840" dirty="0" smtClean="0"/>
              <a:t>For this you will need to propose a technical project, such as replacing the current school VLE with a different one, and base your writing and arguments on this project throughout this unit.</a:t>
            </a:r>
            <a:endParaRPr lang="en-US" sz="1840" dirty="0"/>
          </a:p>
        </p:txBody>
      </p:sp>
      <p:sp>
        <p:nvSpPr>
          <p:cNvPr id="9" name="Title 2"/>
          <p:cNvSpPr>
            <a:spLocks noGrp="1"/>
          </p:cNvSpPr>
          <p:nvPr>
            <p:ph type="title"/>
          </p:nvPr>
        </p:nvSpPr>
        <p:spPr>
          <a:xfrm>
            <a:off x="70266" y="72008"/>
            <a:ext cx="7670086" cy="548680"/>
          </a:xfrm>
        </p:spPr>
        <p:txBody>
          <a:bodyPr>
            <a:noAutofit/>
          </a:bodyPr>
          <a:lstStyle/>
          <a:p>
            <a:r>
              <a:rPr lang="en-US" sz="2500" dirty="0" smtClean="0"/>
              <a:t>P1.1 – Components of A System Development Lifecycle </a:t>
            </a:r>
            <a:endParaRPr lang="en-GB" sz="2500" dirty="0"/>
          </a:p>
        </p:txBody>
      </p:sp>
    </p:spTree>
    <p:extLst>
      <p:ext uri="{BB962C8B-B14F-4D97-AF65-F5344CB8AC3E}">
        <p14:creationId xmlns:p14="http://schemas.microsoft.com/office/powerpoint/2010/main" val="2429022698"/>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11.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42662</TotalTime>
  <Words>4239</Words>
  <Application>Microsoft Office PowerPoint</Application>
  <PresentationFormat>On-screen Show (4:3)</PresentationFormat>
  <Paragraphs>267</Paragraphs>
  <Slides>29</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Lucida Sans Unicode</vt:lpstr>
      <vt:lpstr>Verdana</vt:lpstr>
      <vt:lpstr>Wingdings</vt:lpstr>
      <vt:lpstr>Wingdings 2</vt:lpstr>
      <vt:lpstr>Wingdings 3</vt:lpstr>
      <vt:lpstr>Enderoth</vt:lpstr>
      <vt:lpstr>PowerPoint Presentation</vt:lpstr>
      <vt:lpstr>Assignment Scenario</vt:lpstr>
      <vt:lpstr>LO1 – Assessment Criteria</vt:lpstr>
      <vt:lpstr>Assessment Criteria</vt:lpstr>
      <vt:lpstr>LO1 – Teaching Content</vt:lpstr>
      <vt:lpstr>P1.1 – Components of A System Development Lifecycle </vt:lpstr>
      <vt:lpstr>P1.1 – Components of A System Development Lifecycle </vt:lpstr>
      <vt:lpstr>P1.1 – Components of A System Development Lifecycle </vt:lpstr>
      <vt:lpstr>P1.1 – Components of A System Development Lifecycle </vt:lpstr>
      <vt:lpstr>P1.2 – Components of A System Development Lifecycle </vt:lpstr>
      <vt:lpstr>P1.2 – Components of A System Development Lifecycle </vt:lpstr>
      <vt:lpstr>P1.2 – Components of A System Development Lifecycle </vt:lpstr>
      <vt:lpstr>P1.2 – Components of A System Development Lifecycle </vt:lpstr>
      <vt:lpstr>P1.3 – Components of A System Development Lifecycle </vt:lpstr>
      <vt:lpstr>P1.4 – Components of A System Development Lifecycle </vt:lpstr>
      <vt:lpstr>P1.4 – Components of A System Development Lifecycle </vt:lpstr>
      <vt:lpstr>P1.4 – Components of A System Development Lifecycle </vt:lpstr>
      <vt:lpstr>P1.4 – Components of A System Development Lifecycle </vt:lpstr>
      <vt:lpstr>P1.4 – Components of A System Development Lifecycle </vt:lpstr>
      <vt:lpstr>M1.1 – Life Cycles</vt:lpstr>
      <vt:lpstr>M1.1 – Life Cycles – Waterfall Method</vt:lpstr>
      <vt:lpstr>M1.1 – Life Cycles - Incremental</vt:lpstr>
      <vt:lpstr>M1.1 – Life Cycles - Evolutionary</vt:lpstr>
      <vt:lpstr>M1.1 – Life Cycles - Evolutionary</vt:lpstr>
      <vt:lpstr>M1.1 – Life Cycles - Agile</vt:lpstr>
      <vt:lpstr>M1.1 – Life Cycles</vt:lpstr>
      <vt:lpstr>M1.1 – Life Cycles</vt:lpstr>
      <vt:lpstr>M1.1 – Life Cycles</vt:lpstr>
      <vt:lpstr>LO1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dc:title>
  <dc:subject>eBusiness</dc:subject>
  <dc:creator>Enderoth</dc:creator>
  <cp:lastModifiedBy>Stephen Rafferty</cp:lastModifiedBy>
  <cp:revision>1468</cp:revision>
  <cp:lastPrinted>2014-01-22T18:25:48Z</cp:lastPrinted>
  <dcterms:created xsi:type="dcterms:W3CDTF">2008-03-12T11:01:44Z</dcterms:created>
  <dcterms:modified xsi:type="dcterms:W3CDTF">2018-08-10T09:11:51Z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